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936" r:id="rId1"/>
  </p:sldMasterIdLst>
  <p:notesMasterIdLst>
    <p:notesMasterId r:id="rId22"/>
  </p:notesMasterIdLst>
  <p:sldIdLst>
    <p:sldId id="256" r:id="rId2"/>
    <p:sldId id="257" r:id="rId3"/>
    <p:sldId id="277" r:id="rId4"/>
    <p:sldId id="264" r:id="rId5"/>
    <p:sldId id="259" r:id="rId6"/>
    <p:sldId id="279" r:id="rId7"/>
    <p:sldId id="271" r:id="rId8"/>
    <p:sldId id="261" r:id="rId9"/>
    <p:sldId id="267" r:id="rId10"/>
    <p:sldId id="280" r:id="rId11"/>
    <p:sldId id="268" r:id="rId12"/>
    <p:sldId id="266" r:id="rId13"/>
    <p:sldId id="270" r:id="rId14"/>
    <p:sldId id="278" r:id="rId15"/>
    <p:sldId id="281" r:id="rId16"/>
    <p:sldId id="274" r:id="rId17"/>
    <p:sldId id="276" r:id="rId18"/>
    <p:sldId id="265" r:id="rId19"/>
    <p:sldId id="272" r:id="rId20"/>
    <p:sldId id="263"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Calibri Light" panose="020F0302020204030204" pitchFamily="34" charset="0"/>
      <p:regular r:id="rId27"/>
      <p:italic r:id="rId28"/>
    </p:embeddedFont>
    <p:embeddedFont>
      <p:font typeface="Georgia" panose="02040502050405020303" pitchFamily="18" charset="0"/>
      <p:regular r:id="rId29"/>
      <p:bold r:id="rId30"/>
      <p:italic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33" roundtripDataSignature="AMtx7miv/eOTJnjHbCS/9B1bUmXZqN6MH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5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A273E-D1D8-4E8E-9B65-052C6C771C8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78115B7-E04C-4BDC-8588-65068C38DD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DECD79B-621C-44BE-8690-9E9B6464696B}"/>
              </a:ext>
            </a:extLst>
          </p:cNvPr>
          <p:cNvSpPr>
            <a:spLocks noGrp="1"/>
          </p:cNvSpPr>
          <p:nvPr>
            <p:ph type="dt" sz="half" idx="10"/>
          </p:nvPr>
        </p:nvSpPr>
        <p:spPr/>
        <p:txBody>
          <a:bodyPr/>
          <a:lstStyle/>
          <a:p>
            <a:fld id="{C764DE79-268F-4C1A-8933-263129D2AF90}" type="datetimeFigureOut">
              <a:rPr lang="en-US" smtClean="0"/>
              <a:t>7/7/2022</a:t>
            </a:fld>
            <a:endParaRPr lang="en-US" dirty="0"/>
          </a:p>
        </p:txBody>
      </p:sp>
      <p:sp>
        <p:nvSpPr>
          <p:cNvPr id="5" name="Footer Placeholder 4">
            <a:extLst>
              <a:ext uri="{FF2B5EF4-FFF2-40B4-BE49-F238E27FC236}">
                <a16:creationId xmlns:a16="http://schemas.microsoft.com/office/drawing/2014/main" id="{65C06FE0-FDDE-4EAE-98FD-D4867BBEB6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A2157CE-1510-4E02-B5EF-D2747A41CEA3}"/>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80368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22224-5C70-4902-B4C8-EBD38843FAE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C1F3539-0ACF-4829-918F-C2249F1409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FDB50EC-5B79-4F0D-AEE6-8C7ADFD82ABC}"/>
              </a:ext>
            </a:extLst>
          </p:cNvPr>
          <p:cNvSpPr>
            <a:spLocks noGrp="1"/>
          </p:cNvSpPr>
          <p:nvPr>
            <p:ph type="dt" sz="half" idx="10"/>
          </p:nvPr>
        </p:nvSpPr>
        <p:spPr/>
        <p:txBody>
          <a:bodyPr/>
          <a:lstStyle/>
          <a:p>
            <a:fld id="{C764DE79-268F-4C1A-8933-263129D2AF90}" type="datetimeFigureOut">
              <a:rPr lang="en-US" smtClean="0"/>
              <a:t>7/7/2022</a:t>
            </a:fld>
            <a:endParaRPr lang="en-US" dirty="0"/>
          </a:p>
        </p:txBody>
      </p:sp>
      <p:sp>
        <p:nvSpPr>
          <p:cNvPr id="5" name="Footer Placeholder 4">
            <a:extLst>
              <a:ext uri="{FF2B5EF4-FFF2-40B4-BE49-F238E27FC236}">
                <a16:creationId xmlns:a16="http://schemas.microsoft.com/office/drawing/2014/main" id="{DA2AFFE6-6720-4678-8E87-37C3C2C6D18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EDB99D7-6460-4B57-8CF8-5D6DF0C88608}"/>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064022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95DE20-C94E-4072-9A09-A0DBE733A56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AAEC607-C37C-4D63-92CB-905FDA3C9E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A013CC3-6F9D-435E-8303-9897D518018A}"/>
              </a:ext>
            </a:extLst>
          </p:cNvPr>
          <p:cNvSpPr>
            <a:spLocks noGrp="1"/>
          </p:cNvSpPr>
          <p:nvPr>
            <p:ph type="dt" sz="half" idx="10"/>
          </p:nvPr>
        </p:nvSpPr>
        <p:spPr/>
        <p:txBody>
          <a:bodyPr/>
          <a:lstStyle/>
          <a:p>
            <a:fld id="{C764DE79-268F-4C1A-8933-263129D2AF90}" type="datetimeFigureOut">
              <a:rPr lang="en-US" smtClean="0"/>
              <a:t>7/7/2022</a:t>
            </a:fld>
            <a:endParaRPr lang="en-US" dirty="0"/>
          </a:p>
        </p:txBody>
      </p:sp>
      <p:sp>
        <p:nvSpPr>
          <p:cNvPr id="5" name="Footer Placeholder 4">
            <a:extLst>
              <a:ext uri="{FF2B5EF4-FFF2-40B4-BE49-F238E27FC236}">
                <a16:creationId xmlns:a16="http://schemas.microsoft.com/office/drawing/2014/main" id="{C0E1D3EE-2CB5-40D7-81E8-BAF381BDC8E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8701B44-DC30-434F-81DC-E594D482F0D0}"/>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848940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9B11F-FC91-46F3-BA17-10D517F9E50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0522E33-A46B-4D42-A7E0-8E805E97AD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A6451BC-AC0D-4EDD-879D-6F2D6DCF681B}"/>
              </a:ext>
            </a:extLst>
          </p:cNvPr>
          <p:cNvSpPr>
            <a:spLocks noGrp="1"/>
          </p:cNvSpPr>
          <p:nvPr>
            <p:ph type="dt" sz="half" idx="10"/>
          </p:nvPr>
        </p:nvSpPr>
        <p:spPr/>
        <p:txBody>
          <a:bodyPr/>
          <a:lstStyle/>
          <a:p>
            <a:fld id="{C764DE79-268F-4C1A-8933-263129D2AF90}" type="datetimeFigureOut">
              <a:rPr lang="en-US" smtClean="0"/>
              <a:t>7/7/2022</a:t>
            </a:fld>
            <a:endParaRPr lang="en-US" dirty="0"/>
          </a:p>
        </p:txBody>
      </p:sp>
      <p:sp>
        <p:nvSpPr>
          <p:cNvPr id="5" name="Footer Placeholder 4">
            <a:extLst>
              <a:ext uri="{FF2B5EF4-FFF2-40B4-BE49-F238E27FC236}">
                <a16:creationId xmlns:a16="http://schemas.microsoft.com/office/drawing/2014/main" id="{4FBC6E87-136F-4C4F-BA3D-006132F36B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9B34547-D71B-4747-A37D-BD41839BEF0F}"/>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045600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31794-C613-4FCC-B148-8CE1DE10836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3AD109A-F654-4FAD-B848-5AA4E2BB02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92457F6-71A8-4157-A7D9-EE6C1428E585}"/>
              </a:ext>
            </a:extLst>
          </p:cNvPr>
          <p:cNvSpPr>
            <a:spLocks noGrp="1"/>
          </p:cNvSpPr>
          <p:nvPr>
            <p:ph type="dt" sz="half" idx="10"/>
          </p:nvPr>
        </p:nvSpPr>
        <p:spPr/>
        <p:txBody>
          <a:bodyPr/>
          <a:lstStyle/>
          <a:p>
            <a:fld id="{C764DE79-268F-4C1A-8933-263129D2AF90}" type="datetimeFigureOut">
              <a:rPr lang="en-US" smtClean="0"/>
              <a:t>7/7/2022</a:t>
            </a:fld>
            <a:endParaRPr lang="en-US" dirty="0"/>
          </a:p>
        </p:txBody>
      </p:sp>
      <p:sp>
        <p:nvSpPr>
          <p:cNvPr id="5" name="Footer Placeholder 4">
            <a:extLst>
              <a:ext uri="{FF2B5EF4-FFF2-40B4-BE49-F238E27FC236}">
                <a16:creationId xmlns:a16="http://schemas.microsoft.com/office/drawing/2014/main" id="{7ECA576D-0620-425B-B9CE-BE15160978B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3DA61CC-AEFD-4B6B-8631-9A5497C45A70}"/>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51252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9342C-F96F-4CEB-88F2-D088876E428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5B3CF61-5D47-400F-9D6B-E0758B0718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BAADDA8-2D41-4E01-B707-525D81003B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B1DB1CB-134D-4521-8815-6DA76CEB63EA}"/>
              </a:ext>
            </a:extLst>
          </p:cNvPr>
          <p:cNvSpPr>
            <a:spLocks noGrp="1"/>
          </p:cNvSpPr>
          <p:nvPr>
            <p:ph type="dt" sz="half" idx="10"/>
          </p:nvPr>
        </p:nvSpPr>
        <p:spPr/>
        <p:txBody>
          <a:bodyPr/>
          <a:lstStyle/>
          <a:p>
            <a:fld id="{C764DE79-268F-4C1A-8933-263129D2AF90}" type="datetimeFigureOut">
              <a:rPr lang="en-US" smtClean="0"/>
              <a:t>7/7/2022</a:t>
            </a:fld>
            <a:endParaRPr lang="en-US" dirty="0"/>
          </a:p>
        </p:txBody>
      </p:sp>
      <p:sp>
        <p:nvSpPr>
          <p:cNvPr id="6" name="Footer Placeholder 5">
            <a:extLst>
              <a:ext uri="{FF2B5EF4-FFF2-40B4-BE49-F238E27FC236}">
                <a16:creationId xmlns:a16="http://schemas.microsoft.com/office/drawing/2014/main" id="{62DB0702-7699-458C-A7C4-EB4D43BE99C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618B7EC-D4EF-4B73-B652-C9F9613243A1}"/>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0728069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1324C-6576-44F6-AEE5-48CAC0FF7A1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2D8F143-3F16-41D0-BB40-BF67055CBD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4C98F6F-EE15-4B80-B5ED-F947FCE230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28422DD-7EC7-4A4E-B975-22F0B509FD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F42518-A892-4408-822C-41C7B46BF4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9023367-5656-4EAE-8BED-F2BA4AD41CBC}"/>
              </a:ext>
            </a:extLst>
          </p:cNvPr>
          <p:cNvSpPr>
            <a:spLocks noGrp="1"/>
          </p:cNvSpPr>
          <p:nvPr>
            <p:ph type="dt" sz="half" idx="10"/>
          </p:nvPr>
        </p:nvSpPr>
        <p:spPr/>
        <p:txBody>
          <a:bodyPr/>
          <a:lstStyle/>
          <a:p>
            <a:fld id="{C764DE79-268F-4C1A-8933-263129D2AF90}" type="datetimeFigureOut">
              <a:rPr lang="en-US" smtClean="0"/>
              <a:t>7/7/2022</a:t>
            </a:fld>
            <a:endParaRPr lang="en-US" dirty="0"/>
          </a:p>
        </p:txBody>
      </p:sp>
      <p:sp>
        <p:nvSpPr>
          <p:cNvPr id="8" name="Footer Placeholder 7">
            <a:extLst>
              <a:ext uri="{FF2B5EF4-FFF2-40B4-BE49-F238E27FC236}">
                <a16:creationId xmlns:a16="http://schemas.microsoft.com/office/drawing/2014/main" id="{E41E22FB-586E-448C-B6C9-34043AD5602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9BD3977-4700-4D0B-A8C8-E91D782D22C8}"/>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677828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0994F-16FA-4DD5-9FC5-45D4CC4B285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ED4A41D-0BD5-4E8C-8BC4-90D51DABDF87}"/>
              </a:ext>
            </a:extLst>
          </p:cNvPr>
          <p:cNvSpPr>
            <a:spLocks noGrp="1"/>
          </p:cNvSpPr>
          <p:nvPr>
            <p:ph type="dt" sz="half" idx="10"/>
          </p:nvPr>
        </p:nvSpPr>
        <p:spPr/>
        <p:txBody>
          <a:bodyPr/>
          <a:lstStyle/>
          <a:p>
            <a:fld id="{C764DE79-268F-4C1A-8933-263129D2AF90}" type="datetimeFigureOut">
              <a:rPr lang="en-US" smtClean="0"/>
              <a:t>7/7/2022</a:t>
            </a:fld>
            <a:endParaRPr lang="en-US" dirty="0"/>
          </a:p>
        </p:txBody>
      </p:sp>
      <p:sp>
        <p:nvSpPr>
          <p:cNvPr id="4" name="Footer Placeholder 3">
            <a:extLst>
              <a:ext uri="{FF2B5EF4-FFF2-40B4-BE49-F238E27FC236}">
                <a16:creationId xmlns:a16="http://schemas.microsoft.com/office/drawing/2014/main" id="{CF46414D-4BBC-4F81-B72B-312C0C8719B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70E2F50-63D5-45A5-97F0-4BAF0C389CC4}"/>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645200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13E371-7ADB-4EE7-A88E-71681994DD79}"/>
              </a:ext>
            </a:extLst>
          </p:cNvPr>
          <p:cNvSpPr>
            <a:spLocks noGrp="1"/>
          </p:cNvSpPr>
          <p:nvPr>
            <p:ph type="dt" sz="half" idx="10"/>
          </p:nvPr>
        </p:nvSpPr>
        <p:spPr/>
        <p:txBody>
          <a:bodyPr/>
          <a:lstStyle/>
          <a:p>
            <a:fld id="{C764DE79-268F-4C1A-8933-263129D2AF90}" type="datetimeFigureOut">
              <a:rPr lang="en-US" smtClean="0"/>
              <a:t>7/7/2022</a:t>
            </a:fld>
            <a:endParaRPr lang="en-US" dirty="0"/>
          </a:p>
        </p:txBody>
      </p:sp>
      <p:sp>
        <p:nvSpPr>
          <p:cNvPr id="3" name="Footer Placeholder 2">
            <a:extLst>
              <a:ext uri="{FF2B5EF4-FFF2-40B4-BE49-F238E27FC236}">
                <a16:creationId xmlns:a16="http://schemas.microsoft.com/office/drawing/2014/main" id="{84F4A924-B109-4225-9192-E2E58EB91330}"/>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2F3315C-B8E0-41D4-9B6D-FDAAE3630DBD}"/>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807245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16D4F-63C7-4692-9F36-3117F3A0FE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02CABCE-BE46-4EC2-AEBE-7D92BAD2AB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34686B4-40FE-45D7-8908-789B756BD4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C41E31-377A-4B03-9FCF-2E26181E6F20}"/>
              </a:ext>
            </a:extLst>
          </p:cNvPr>
          <p:cNvSpPr>
            <a:spLocks noGrp="1"/>
          </p:cNvSpPr>
          <p:nvPr>
            <p:ph type="dt" sz="half" idx="10"/>
          </p:nvPr>
        </p:nvSpPr>
        <p:spPr/>
        <p:txBody>
          <a:bodyPr/>
          <a:lstStyle/>
          <a:p>
            <a:fld id="{C764DE79-268F-4C1A-8933-263129D2AF90}" type="datetimeFigureOut">
              <a:rPr lang="en-US" smtClean="0"/>
              <a:t>7/7/2022</a:t>
            </a:fld>
            <a:endParaRPr lang="en-US" dirty="0"/>
          </a:p>
        </p:txBody>
      </p:sp>
      <p:sp>
        <p:nvSpPr>
          <p:cNvPr id="6" name="Footer Placeholder 5">
            <a:extLst>
              <a:ext uri="{FF2B5EF4-FFF2-40B4-BE49-F238E27FC236}">
                <a16:creationId xmlns:a16="http://schemas.microsoft.com/office/drawing/2014/main" id="{C16B198C-35FD-493F-9413-9D7F5EA6F37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EADFDDD-6F76-4112-8501-B00637039F48}"/>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987459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13BE1-6CFB-43E9-9FDE-92814EAEBA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9CF0DC1-DF65-4074-8BED-EDFB3748F7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6E08358-802A-48C0-8B2C-4E2D71D319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E7ABB2-6D80-49D2-AC88-5761C9FC6D2B}"/>
              </a:ext>
            </a:extLst>
          </p:cNvPr>
          <p:cNvSpPr>
            <a:spLocks noGrp="1"/>
          </p:cNvSpPr>
          <p:nvPr>
            <p:ph type="dt" sz="half" idx="10"/>
          </p:nvPr>
        </p:nvSpPr>
        <p:spPr/>
        <p:txBody>
          <a:bodyPr/>
          <a:lstStyle/>
          <a:p>
            <a:fld id="{C764DE79-268F-4C1A-8933-263129D2AF90}" type="datetimeFigureOut">
              <a:rPr lang="en-US" smtClean="0"/>
              <a:t>7/7/2022</a:t>
            </a:fld>
            <a:endParaRPr lang="en-US" dirty="0"/>
          </a:p>
        </p:txBody>
      </p:sp>
      <p:sp>
        <p:nvSpPr>
          <p:cNvPr id="6" name="Footer Placeholder 5">
            <a:extLst>
              <a:ext uri="{FF2B5EF4-FFF2-40B4-BE49-F238E27FC236}">
                <a16:creationId xmlns:a16="http://schemas.microsoft.com/office/drawing/2014/main" id="{EB97D90A-2CDA-4671-8623-2CEE42A06DD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A4523D1-7597-4FBF-AD84-F0A292A48888}"/>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544156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EBDCBD-48EB-4E0E-A0D0-BA6C21BD91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C7FC05E-2DA7-458B-A714-023F20BB3C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EFE52A6-474B-43A1-8B82-6AB203E8A4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7/7/2022</a:t>
            </a:fld>
            <a:endParaRPr lang="en-US" dirty="0"/>
          </a:p>
        </p:txBody>
      </p:sp>
      <p:sp>
        <p:nvSpPr>
          <p:cNvPr id="5" name="Footer Placeholder 4">
            <a:extLst>
              <a:ext uri="{FF2B5EF4-FFF2-40B4-BE49-F238E27FC236}">
                <a16:creationId xmlns:a16="http://schemas.microsoft.com/office/drawing/2014/main" id="{F61591F6-6D59-40FB-B6BD-581DF25798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6622C77-B4DD-483B-B59E-EEAA6A7EFE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1863417472"/>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http://dataanalyticsedge.com/wp-content/uploads/2019/11/11.png"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p:nvPr/>
        </p:nvSpPr>
        <p:spPr>
          <a:xfrm>
            <a:off x="2303812" y="2979674"/>
            <a:ext cx="4775413" cy="523180"/>
          </a:xfrm>
          <a:prstGeom prst="rect">
            <a:avLst/>
          </a:prstGeom>
          <a:noFill/>
          <a:ln>
            <a:noFill/>
          </a:ln>
        </p:spPr>
        <p:txBody>
          <a:bodyPr spcFirstLastPara="1" wrap="square" lIns="91425" tIns="45700" rIns="91425" bIns="45700" anchor="t" anchorCtr="0">
            <a:spAutoFit/>
          </a:bodyPr>
          <a:lstStyle/>
          <a:p>
            <a:pPr algn="ctr"/>
            <a:r>
              <a:rPr lang="en-US" sz="2800" b="1" dirty="0">
                <a:solidFill>
                  <a:schemeClr val="dk1"/>
                </a:solidFill>
                <a:latin typeface="Times New Roman" panose="02020603050405020304" pitchFamily="18" charset="0"/>
                <a:ea typeface="Times New Roman"/>
                <a:cs typeface="Times New Roman" panose="02020603050405020304" pitchFamily="18" charset="0"/>
              </a:rPr>
              <a:t>FAKE NEWS DETECTION</a:t>
            </a:r>
            <a:endParaRPr lang="en-US" dirty="0">
              <a:latin typeface="Times New Roman" panose="02020603050405020304" pitchFamily="18" charset="0"/>
              <a:cs typeface="Times New Roman" panose="02020603050405020304" pitchFamily="18" charset="0"/>
            </a:endParaRPr>
          </a:p>
        </p:txBody>
      </p:sp>
      <p:sp>
        <p:nvSpPr>
          <p:cNvPr id="85" name="Google Shape;85;p1"/>
          <p:cNvSpPr/>
          <p:nvPr/>
        </p:nvSpPr>
        <p:spPr>
          <a:xfrm>
            <a:off x="7219733" y="4583752"/>
            <a:ext cx="3443843" cy="13233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dirty="0">
                <a:solidFill>
                  <a:srgbClr val="974806"/>
                </a:solidFill>
                <a:latin typeface="Calibri"/>
                <a:ea typeface="Calibri"/>
                <a:cs typeface="Calibri"/>
                <a:sym typeface="Calibri"/>
              </a:rPr>
              <a:t>By:</a:t>
            </a:r>
            <a:endParaRPr dirty="0"/>
          </a:p>
          <a:p>
            <a:pPr algn="just"/>
            <a:r>
              <a:rPr lang="en-US" sz="2000" dirty="0">
                <a:solidFill>
                  <a:schemeClr val="dk1"/>
                </a:solidFill>
                <a:latin typeface="Times New Roman" panose="02020603050405020304" pitchFamily="18" charset="0"/>
                <a:ea typeface="Calibri"/>
                <a:cs typeface="Times New Roman" panose="02020603050405020304" pitchFamily="18" charset="0"/>
                <a:sym typeface="Calibri"/>
              </a:rPr>
              <a:t>P. </a:t>
            </a:r>
            <a:r>
              <a:rPr lang="en-US" sz="2000" dirty="0" err="1">
                <a:solidFill>
                  <a:schemeClr val="dk1"/>
                </a:solidFill>
                <a:latin typeface="Times New Roman" panose="02020603050405020304" pitchFamily="18" charset="0"/>
                <a:ea typeface="Calibri"/>
                <a:cs typeface="Times New Roman" panose="02020603050405020304" pitchFamily="18" charset="0"/>
                <a:sym typeface="Calibri"/>
              </a:rPr>
              <a:t>Vijayalaxmi</a:t>
            </a:r>
            <a:r>
              <a:rPr lang="en-US" sz="2000" dirty="0">
                <a:solidFill>
                  <a:schemeClr val="dk1"/>
                </a:solidFill>
                <a:latin typeface="Times New Roman" panose="02020603050405020304" pitchFamily="18" charset="0"/>
                <a:ea typeface="Calibri"/>
                <a:cs typeface="Times New Roman" panose="02020603050405020304" pitchFamily="18" charset="0"/>
                <a:sym typeface="Calibri"/>
              </a:rPr>
              <a:t>  (18C91A0568)</a:t>
            </a:r>
            <a:endParaRPr lang="en-US" sz="2000" dirty="0">
              <a:solidFill>
                <a:schemeClr val="dk1"/>
              </a:solidFill>
              <a:latin typeface="Times New Roman" panose="02020603050405020304" pitchFamily="18" charset="0"/>
              <a:ea typeface="Calibri"/>
              <a:cs typeface="Times New Roman" panose="02020603050405020304" pitchFamily="18" charset="0"/>
            </a:endParaRPr>
          </a:p>
          <a:p>
            <a:pPr algn="just"/>
            <a:r>
              <a:rPr lang="en-US" sz="2000" dirty="0">
                <a:solidFill>
                  <a:schemeClr val="dk1"/>
                </a:solidFill>
                <a:latin typeface="Times New Roman" panose="02020603050405020304" pitchFamily="18" charset="0"/>
                <a:ea typeface="Calibri"/>
                <a:cs typeface="Times New Roman" panose="02020603050405020304" pitchFamily="18" charset="0"/>
                <a:sym typeface="Calibri"/>
              </a:rPr>
              <a:t>P. Adithya  Ram(18C91A0573)</a:t>
            </a:r>
          </a:p>
          <a:p>
            <a:pPr algn="just"/>
            <a:r>
              <a:rPr lang="en-US" sz="2000" dirty="0">
                <a:solidFill>
                  <a:schemeClr val="dk1"/>
                </a:solidFill>
                <a:latin typeface="Times New Roman" panose="02020603050405020304" pitchFamily="18" charset="0"/>
                <a:ea typeface="Calibri"/>
                <a:cs typeface="Times New Roman" panose="02020603050405020304" pitchFamily="18" charset="0"/>
                <a:sym typeface="Calibri"/>
              </a:rPr>
              <a:t>Rahul Singh(18C91A0578)</a:t>
            </a:r>
            <a:r>
              <a:rPr lang="en-US" sz="2000" dirty="0">
                <a:solidFill>
                  <a:srgbClr val="205867"/>
                </a:solidFill>
                <a:latin typeface="Times New Roman" panose="02020603050405020304" pitchFamily="18" charset="0"/>
                <a:ea typeface="Calibri"/>
                <a:cs typeface="Times New Roman" panose="02020603050405020304" pitchFamily="18" charset="0"/>
                <a:sym typeface="Calibri"/>
              </a:rPr>
              <a:t> </a:t>
            </a:r>
            <a:endParaRPr sz="2000" b="0" i="0" u="none" strike="noStrike" cap="none" dirty="0">
              <a:solidFill>
                <a:srgbClr val="205867"/>
              </a:solidFill>
              <a:latin typeface="Times New Roman" panose="02020603050405020304" pitchFamily="18" charset="0"/>
              <a:ea typeface="Calibri"/>
              <a:cs typeface="Times New Roman" panose="02020603050405020304" pitchFamily="18" charset="0"/>
            </a:endParaRPr>
          </a:p>
        </p:txBody>
      </p:sp>
      <p:sp>
        <p:nvSpPr>
          <p:cNvPr id="86" name="Google Shape;86;p1"/>
          <p:cNvSpPr/>
          <p:nvPr/>
        </p:nvSpPr>
        <p:spPr>
          <a:xfrm>
            <a:off x="63163" y="4833257"/>
            <a:ext cx="5285585" cy="120028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0" i="0" u="none" strike="noStrike" cap="none" dirty="0">
                <a:solidFill>
                  <a:srgbClr val="205867"/>
                </a:solidFill>
                <a:latin typeface="Times New Roman" panose="02020603050405020304" pitchFamily="18" charset="0"/>
                <a:ea typeface="Calibri"/>
                <a:cs typeface="Times New Roman" panose="02020603050405020304" pitchFamily="18" charset="0"/>
                <a:sym typeface="Calibri"/>
              </a:rPr>
              <a:t>Under the guidance of</a:t>
            </a:r>
            <a:endParaRPr dirty="0">
              <a:latin typeface="Times New Roman" panose="02020603050405020304" pitchFamily="18" charset="0"/>
              <a:cs typeface="Times New Roman" panose="02020603050405020304" pitchFamily="18" charset="0"/>
            </a:endParaRPr>
          </a:p>
          <a:p>
            <a:pPr marL="0" marR="0" lvl="0" indent="0" algn="ctr" rtl="0">
              <a:spcBef>
                <a:spcPts val="0"/>
              </a:spcBef>
              <a:spcAft>
                <a:spcPts val="0"/>
              </a:spcAft>
              <a:buNone/>
            </a:pPr>
            <a:r>
              <a:rPr lang="en-US" sz="2400" b="0" i="0" u="none" strike="noStrike" cap="none" dirty="0">
                <a:solidFill>
                  <a:srgbClr val="205867"/>
                </a:solidFill>
                <a:latin typeface="Times New Roman" panose="02020603050405020304" pitchFamily="18" charset="0"/>
                <a:ea typeface="Calibri"/>
                <a:cs typeface="Times New Roman" panose="02020603050405020304" pitchFamily="18" charset="0"/>
                <a:sym typeface="Calibri"/>
              </a:rPr>
              <a:t>Name: </a:t>
            </a:r>
            <a:r>
              <a:rPr lang="en-US" sz="2400" dirty="0">
                <a:solidFill>
                  <a:srgbClr val="205867"/>
                </a:solidFill>
                <a:latin typeface="Times New Roman" panose="02020603050405020304" pitchFamily="18" charset="0"/>
                <a:ea typeface="Calibri"/>
                <a:cs typeface="Times New Roman" panose="02020603050405020304" pitchFamily="18" charset="0"/>
                <a:sym typeface="Calibri"/>
              </a:rPr>
              <a:t>Dr. B. Devender </a:t>
            </a:r>
            <a:r>
              <a:rPr lang="en-US" sz="2400" dirty="0" err="1">
                <a:solidFill>
                  <a:srgbClr val="205867"/>
                </a:solidFill>
                <a:latin typeface="Times New Roman" panose="02020603050405020304" pitchFamily="18" charset="0"/>
                <a:ea typeface="Calibri"/>
                <a:cs typeface="Times New Roman" panose="02020603050405020304" pitchFamily="18" charset="0"/>
                <a:sym typeface="Calibri"/>
              </a:rPr>
              <a:t>M.Tech,Ph.D</a:t>
            </a:r>
            <a:endParaRPr lang="en-US" sz="2400" dirty="0">
              <a:solidFill>
                <a:srgbClr val="205867"/>
              </a:solidFill>
              <a:latin typeface="Times New Roman" panose="02020603050405020304" pitchFamily="18" charset="0"/>
              <a:ea typeface="Calibri"/>
              <a:cs typeface="Times New Roman" panose="02020603050405020304" pitchFamily="18" charset="0"/>
              <a:sym typeface="Calibri"/>
            </a:endParaRPr>
          </a:p>
          <a:p>
            <a:pPr marL="0" marR="0" lvl="0" indent="0" algn="ctr" rtl="0">
              <a:spcBef>
                <a:spcPts val="0"/>
              </a:spcBef>
              <a:spcAft>
                <a:spcPts val="0"/>
              </a:spcAft>
              <a:buNone/>
            </a:pPr>
            <a:r>
              <a:rPr lang="en-US" sz="2400" dirty="0">
                <a:solidFill>
                  <a:srgbClr val="205867"/>
                </a:solidFill>
                <a:latin typeface="Times New Roman" panose="02020603050405020304" pitchFamily="18" charset="0"/>
                <a:ea typeface="Calibri"/>
                <a:cs typeface="Times New Roman" panose="02020603050405020304" pitchFamily="18" charset="0"/>
                <a:sym typeface="Calibri"/>
              </a:rPr>
              <a:t>Professor</a:t>
            </a:r>
          </a:p>
        </p:txBody>
      </p:sp>
      <p:pic>
        <p:nvPicPr>
          <p:cNvPr id="87" name="Google Shape;87;p1"/>
          <p:cNvPicPr preferRelativeResize="0"/>
          <p:nvPr/>
        </p:nvPicPr>
        <p:blipFill rotWithShape="1">
          <a:blip r:embed="rId3">
            <a:alphaModFix/>
          </a:blip>
          <a:srcRect/>
          <a:stretch/>
        </p:blipFill>
        <p:spPr>
          <a:xfrm>
            <a:off x="391886" y="451262"/>
            <a:ext cx="1004214" cy="976195"/>
          </a:xfrm>
          <a:prstGeom prst="rect">
            <a:avLst/>
          </a:prstGeom>
          <a:noFill/>
          <a:ln>
            <a:noFill/>
          </a:ln>
        </p:spPr>
      </p:pic>
      <p:sp>
        <p:nvSpPr>
          <p:cNvPr id="88" name="Google Shape;88;p1"/>
          <p:cNvSpPr txBox="1"/>
          <p:nvPr/>
        </p:nvSpPr>
        <p:spPr>
          <a:xfrm>
            <a:off x="1555668" y="275842"/>
            <a:ext cx="10078984" cy="132343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0" i="0" u="none" strike="noStrike" cap="none" dirty="0">
                <a:solidFill>
                  <a:srgbClr val="FF0000"/>
                </a:solidFill>
                <a:latin typeface="Georgia"/>
                <a:ea typeface="Georgia"/>
                <a:cs typeface="Georgia"/>
                <a:sym typeface="Georgia"/>
              </a:rPr>
              <a:t>HOLY MARY INSTITUTE OF TECHNOLOGY &amp; SCIENCE</a:t>
            </a:r>
            <a:r>
              <a:rPr lang="en-US" sz="1800" b="0" i="0" u="none" strike="noStrike" cap="none" dirty="0">
                <a:solidFill>
                  <a:schemeClr val="dk1"/>
                </a:solidFill>
                <a:latin typeface="Arial"/>
                <a:ea typeface="Arial"/>
                <a:cs typeface="Arial"/>
                <a:sym typeface="Arial"/>
              </a:rPr>
              <a:t>     (</a:t>
            </a:r>
            <a:r>
              <a:rPr lang="en-US" sz="1800" b="0" i="0" u="none" strike="noStrike" cap="none" dirty="0">
                <a:solidFill>
                  <a:schemeClr val="dk1"/>
                </a:solidFill>
                <a:latin typeface="Georgia"/>
                <a:ea typeface="Georgia"/>
                <a:cs typeface="Georgia"/>
                <a:sym typeface="Georgia"/>
              </a:rPr>
              <a:t>Approved by AICTE, New Delhi, Affiliated to JNTU, Hyderabad)</a:t>
            </a:r>
            <a:endParaRPr dirty="0"/>
          </a:p>
          <a:p>
            <a:pPr marL="0" marR="0" lvl="0" indent="0" algn="ctr" rtl="0">
              <a:spcBef>
                <a:spcPts val="0"/>
              </a:spcBef>
              <a:spcAft>
                <a:spcPts val="0"/>
              </a:spcAft>
              <a:buNone/>
            </a:pPr>
            <a:r>
              <a:rPr lang="en-US" sz="1600" b="0" i="0" u="none" strike="noStrike" cap="none" dirty="0">
                <a:solidFill>
                  <a:schemeClr val="dk1"/>
                </a:solidFill>
                <a:latin typeface="Georgia"/>
                <a:ea typeface="Georgia"/>
                <a:cs typeface="Georgia"/>
                <a:sym typeface="Georgia"/>
              </a:rPr>
              <a:t> </a:t>
            </a:r>
            <a:r>
              <a:rPr lang="en-US" sz="1600" b="0" i="0" u="none" strike="noStrike" cap="none" dirty="0">
                <a:solidFill>
                  <a:schemeClr val="dk1"/>
                </a:solidFill>
                <a:latin typeface="Times New Roman"/>
                <a:ea typeface="Times New Roman"/>
                <a:cs typeface="Times New Roman"/>
                <a:sym typeface="Times New Roman"/>
              </a:rPr>
              <a:t>BOGARAM(V),KEESARA(M),MEDCHAL DISTRICT-501301</a:t>
            </a:r>
            <a:endParaRPr dirty="0"/>
          </a:p>
          <a:p>
            <a:pPr marL="0" marR="0" lvl="0" indent="0" algn="l" rtl="0">
              <a:spcBef>
                <a:spcPts val="0"/>
              </a:spcBef>
              <a:spcAft>
                <a:spcPts val="0"/>
              </a:spcAft>
              <a:buNone/>
            </a:pPr>
            <a:r>
              <a:rPr lang="en-US" sz="1800" b="0" i="0" u="none" strike="noStrike" cap="none" dirty="0">
                <a:solidFill>
                  <a:schemeClr val="dk1"/>
                </a:solidFill>
                <a:latin typeface="Georgia"/>
                <a:ea typeface="Georgia"/>
                <a:cs typeface="Georgia"/>
                <a:sym typeface="Georgia"/>
              </a:rPr>
              <a:t>                                                                </a:t>
            </a:r>
            <a:r>
              <a:rPr lang="en-US" sz="1600" b="0" i="0" u="none" strike="noStrike" cap="none" dirty="0">
                <a:solidFill>
                  <a:schemeClr val="dk1"/>
                </a:solidFill>
                <a:latin typeface="Arial"/>
                <a:ea typeface="Arial"/>
                <a:cs typeface="Arial"/>
                <a:sym typeface="Arial"/>
              </a:rPr>
              <a:t>2021-2022</a:t>
            </a:r>
            <a:endParaRPr sz="1600" dirty="0">
              <a:solidFill>
                <a:schemeClr val="dk1"/>
              </a:solidFill>
              <a:latin typeface="Georgia"/>
              <a:ea typeface="Georgia"/>
              <a:cs typeface="Georgia"/>
              <a:sym typeface="Georgia"/>
            </a:endParaRPr>
          </a:p>
        </p:txBody>
      </p:sp>
      <p:sp>
        <p:nvSpPr>
          <p:cNvPr id="89" name="Google Shape;89;p1"/>
          <p:cNvSpPr txBox="1"/>
          <p:nvPr/>
        </p:nvSpPr>
        <p:spPr>
          <a:xfrm>
            <a:off x="2303813" y="1664575"/>
            <a:ext cx="6990472"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1" dirty="0">
                <a:solidFill>
                  <a:schemeClr val="dk1"/>
                </a:solidFill>
                <a:latin typeface="Times New Roman"/>
                <a:ea typeface="Times New Roman"/>
                <a:cs typeface="Times New Roman"/>
                <a:sym typeface="Times New Roman"/>
              </a:rPr>
              <a:t>DEPARTMENT OF COMPUTER SCIENCE  ENGINEERING</a:t>
            </a:r>
            <a:endParaRPr sz="2000" b="1" i="1" dirty="0">
              <a:solidFill>
                <a:schemeClr val="dk1"/>
              </a:solidFill>
              <a:latin typeface="Times New Roman"/>
              <a:ea typeface="Times New Roman"/>
              <a:cs typeface="Times New Roman"/>
              <a:sym typeface="Times New Roman"/>
            </a:endParaRPr>
          </a:p>
        </p:txBody>
      </p:sp>
      <p:sp>
        <p:nvSpPr>
          <p:cNvPr id="90" name="Google Shape;90;p1"/>
          <p:cNvSpPr txBox="1"/>
          <p:nvPr/>
        </p:nvSpPr>
        <p:spPr>
          <a:xfrm>
            <a:off x="7574250" y="3527475"/>
            <a:ext cx="978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3074" name="Picture 6" descr="Fake News Detection using NLP and Machine Learning in Python — Wisdom ML |  by Manu Siddhartha | Medium">
            <a:extLst>
              <a:ext uri="{FF2B5EF4-FFF2-40B4-BE49-F238E27FC236}">
                <a16:creationId xmlns:a16="http://schemas.microsoft.com/office/drawing/2014/main" id="{E88CA9F5-64BE-939C-E6A0-9E90C21483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4250" y="2406598"/>
            <a:ext cx="2910348" cy="157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A8306C-4136-D2E3-20CC-C73647A302B5}"/>
              </a:ext>
            </a:extLst>
          </p:cNvPr>
          <p:cNvSpPr>
            <a:spLocks noGrp="1"/>
          </p:cNvSpPr>
          <p:nvPr>
            <p:ph idx="1"/>
          </p:nvPr>
        </p:nvSpPr>
        <p:spPr>
          <a:xfrm>
            <a:off x="838200" y="867266"/>
            <a:ext cx="10515600" cy="5552387"/>
          </a:xfrm>
        </p:spPr>
        <p:txBody>
          <a:bodyPr>
            <a:normAutofit/>
          </a:bodyPr>
          <a:lstStyle/>
          <a:p>
            <a:pPr marL="0" indent="0" algn="just">
              <a:lnSpc>
                <a:spcPct val="150000"/>
              </a:lnSpc>
              <a:buNone/>
            </a:pPr>
            <a:r>
              <a:rPr lang="en-US" sz="2000" dirty="0">
                <a:latin typeface="Times New Roman" panose="02020603050405020304" pitchFamily="18" charset="0"/>
                <a:cs typeface="Times New Roman" panose="02020603050405020304" pitchFamily="18" charset="0"/>
              </a:rPr>
              <a:t>Input is collected from various sources such as newspapers, social media and stored in datasets. System will take input from datasets. The datasets undergo preprocessing and the unnecessary information is removed from it and the data types of the columns are changed if required. </a:t>
            </a:r>
            <a:r>
              <a:rPr lang="en-US" sz="2000" dirty="0" err="1">
                <a:latin typeface="Times New Roman" panose="02020603050405020304" pitchFamily="18" charset="0"/>
                <a:cs typeface="Times New Roman" panose="02020603050405020304" pitchFamily="18" charset="0"/>
              </a:rPr>
              <a:t>Jupyter</a:t>
            </a:r>
            <a:r>
              <a:rPr lang="en-US" sz="2000" dirty="0">
                <a:latin typeface="Times New Roman" panose="02020603050405020304" pitchFamily="18" charset="0"/>
                <a:cs typeface="Times New Roman" panose="02020603050405020304" pitchFamily="18" charset="0"/>
              </a:rPr>
              <a:t> notebook and python libraries are used in the above step. Count vectorizer technique is used in the initial step. For fake news detection, we have to train the system using dataset. Before entering to the detection of fake news, entire dataset is divide into two datasets. 80% is used for training and 20% is used for testing. During training, K-Means algorithm is used to train the model using the train dataset. In testing, the test dataset is given as input and the output is predicted. After the testing time, The predicted output and the actual output are compared using confusion matrix obtained. The confusion matrix gives the information regarding the number of correct and wrong predictions in the case of real and fake news. The accuracy is calculated by the equation No Of Correct Predictions/Total Test Dataset Input Size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6807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63DE1-8A37-B0DC-2342-73C64D208DD4}"/>
              </a:ext>
            </a:extLst>
          </p:cNvPr>
          <p:cNvSpPr>
            <a:spLocks noGrp="1"/>
          </p:cNvSpPr>
          <p:nvPr>
            <p:ph type="title"/>
          </p:nvPr>
        </p:nvSpPr>
        <p:spPr/>
        <p:txBody>
          <a:bodyPr>
            <a:normAutofit/>
          </a:bodyPr>
          <a:lstStyle/>
          <a:p>
            <a:r>
              <a:rPr lang="en-IN" sz="2400" b="1" dirty="0">
                <a:latin typeface="Times New Roman" panose="02020603050405020304" pitchFamily="18" charset="0"/>
                <a:cs typeface="Times New Roman" panose="02020603050405020304" pitchFamily="18" charset="0"/>
              </a:rPr>
              <a:t>DATA FLOW  DAIGRAM</a:t>
            </a:r>
          </a:p>
        </p:txBody>
      </p:sp>
      <p:pic>
        <p:nvPicPr>
          <p:cNvPr id="2050" name="Picture 2">
            <a:extLst>
              <a:ext uri="{FF2B5EF4-FFF2-40B4-BE49-F238E27FC236}">
                <a16:creationId xmlns:a16="http://schemas.microsoft.com/office/drawing/2014/main" id="{1327A43D-BE1B-9CDF-FAA2-6FADE0ED5A1E}"/>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165060" y="1620078"/>
            <a:ext cx="5700643" cy="4639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7691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D8F11-3EC7-4ED6-978F-EE485F49396E}"/>
              </a:ext>
            </a:extLst>
          </p:cNvPr>
          <p:cNvSpPr>
            <a:spLocks noGrp="1"/>
          </p:cNvSpPr>
          <p:nvPr>
            <p:ph type="title"/>
          </p:nvPr>
        </p:nvSpPr>
        <p:spPr/>
        <p:txBody>
          <a:bodyPr>
            <a:normAutofit/>
          </a:bodyPr>
          <a:lstStyle/>
          <a:p>
            <a:r>
              <a:rPr lang="en-US" sz="2400" b="1" dirty="0">
                <a:latin typeface="Times New Roman" panose="02020603050405020304" pitchFamily="18" charset="0"/>
                <a:cs typeface="Times New Roman" panose="02020603050405020304" pitchFamily="18" charset="0"/>
              </a:rPr>
              <a:t>ADVANTAGES</a:t>
            </a:r>
          </a:p>
        </p:txBody>
      </p:sp>
      <p:sp>
        <p:nvSpPr>
          <p:cNvPr id="3" name="Content Placeholder 2">
            <a:extLst>
              <a:ext uri="{FF2B5EF4-FFF2-40B4-BE49-F238E27FC236}">
                <a16:creationId xmlns:a16="http://schemas.microsoft.com/office/drawing/2014/main" id="{9921F830-3DD0-4B38-8971-B60B5F29778C}"/>
              </a:ext>
            </a:extLst>
          </p:cNvPr>
          <p:cNvSpPr>
            <a:spLocks noGrp="1"/>
          </p:cNvSpPr>
          <p:nvPr>
            <p:ph idx="1"/>
          </p:nvPr>
        </p:nvSpPr>
        <p:spPr>
          <a:xfrm>
            <a:off x="923041" y="1486260"/>
            <a:ext cx="10515600" cy="4351338"/>
          </a:xfrm>
        </p:spPr>
        <p:txBody>
          <a:bodyPr vert="horz" lIns="91440" tIns="45720" rIns="91440" bIns="45720" rtlCol="0" anchor="t">
            <a:normAutofit/>
          </a:bodyPr>
          <a:lstStyle/>
          <a:p>
            <a:pPr algn="just"/>
            <a:r>
              <a:rPr lang="en-US" sz="2400" dirty="0">
                <a:latin typeface="Times New Roman" panose="02020603050405020304" pitchFamily="18" charset="0"/>
                <a:ea typeface="+mn-lt"/>
                <a:cs typeface="Times New Roman" panose="02020603050405020304" pitchFamily="18" charset="0"/>
              </a:rPr>
              <a:t>Its low cost.</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ea typeface="+mn-lt"/>
                <a:cs typeface="Times New Roman" panose="02020603050405020304" pitchFamily="18" charset="0"/>
              </a:rPr>
              <a:t>Easy access, and rapid dissemination of information lead people to seek out and consume news from social media. </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5392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9EFF4-C99B-B317-24EE-E5567D0D0C35}"/>
              </a:ext>
            </a:extLst>
          </p:cNvPr>
          <p:cNvSpPr>
            <a:spLocks noGrp="1"/>
          </p:cNvSpPr>
          <p:nvPr>
            <p:ph type="title"/>
          </p:nvPr>
        </p:nvSpPr>
        <p:spPr/>
        <p:txBody>
          <a:bodyPr>
            <a:normAutofit/>
          </a:bodyPr>
          <a:lstStyle/>
          <a:p>
            <a:r>
              <a:rPr lang="en-IN" sz="2400" b="1" dirty="0">
                <a:latin typeface="Times New Roman" panose="02020603050405020304" pitchFamily="18" charset="0"/>
                <a:cs typeface="Times New Roman" panose="02020603050405020304" pitchFamily="18" charset="0"/>
              </a:rPr>
              <a:t>IMPLEMENTATION</a:t>
            </a:r>
          </a:p>
        </p:txBody>
      </p:sp>
      <p:sp>
        <p:nvSpPr>
          <p:cNvPr id="3" name="Content Placeholder 2">
            <a:extLst>
              <a:ext uri="{FF2B5EF4-FFF2-40B4-BE49-F238E27FC236}">
                <a16:creationId xmlns:a16="http://schemas.microsoft.com/office/drawing/2014/main" id="{21C62E07-48BC-F513-5980-7983BD15E3B5}"/>
              </a:ext>
            </a:extLst>
          </p:cNvPr>
          <p:cNvSpPr>
            <a:spLocks noGrp="1"/>
          </p:cNvSpPr>
          <p:nvPr>
            <p:ph idx="1"/>
          </p:nvPr>
        </p:nvSpPr>
        <p:spPr/>
        <p:txBody>
          <a:bodyPr/>
          <a:lstStyle/>
          <a:p>
            <a:pPr marR="72390" algn="just">
              <a:lnSpc>
                <a:spcPct val="150000"/>
              </a:lnSpc>
              <a:spcBef>
                <a:spcPts val="425"/>
              </a:spcBef>
            </a:pPr>
            <a:r>
              <a:rPr lang="en-IN" sz="1800" dirty="0">
                <a:effectLst/>
                <a:latin typeface="Times New Roman" panose="02020603050405020304" pitchFamily="18" charset="0"/>
                <a:ea typeface="Arial" panose="020B0604020202020204" pitchFamily="34" charset="0"/>
              </a:rPr>
              <a:t>Step 1:  Start </a:t>
            </a:r>
            <a:endParaRPr lang="en-IN" sz="1800" dirty="0">
              <a:effectLst/>
              <a:latin typeface="Arial" panose="020B0604020202020204" pitchFamily="34" charset="0"/>
              <a:ea typeface="Arial" panose="020B0604020202020204" pitchFamily="34" charset="0"/>
            </a:endParaRPr>
          </a:p>
          <a:p>
            <a:pPr marR="72390" algn="just">
              <a:lnSpc>
                <a:spcPct val="150000"/>
              </a:lnSpc>
              <a:spcBef>
                <a:spcPts val="425"/>
              </a:spcBef>
              <a:spcAft>
                <a:spcPts val="0"/>
              </a:spcAft>
            </a:pPr>
            <a:r>
              <a:rPr lang="en-IN" sz="1800" dirty="0">
                <a:effectLst/>
                <a:latin typeface="Times New Roman" panose="02020603050405020304" pitchFamily="18" charset="0"/>
                <a:ea typeface="Arial" panose="020B0604020202020204" pitchFamily="34" charset="0"/>
              </a:rPr>
              <a:t>Step 2:  Input is collected from various sources and prepare a dataset. </a:t>
            </a:r>
            <a:endParaRPr lang="en-IN" sz="1800" dirty="0">
              <a:effectLst/>
              <a:latin typeface="Arial" panose="020B0604020202020204" pitchFamily="34" charset="0"/>
              <a:ea typeface="Arial" panose="020B0604020202020204" pitchFamily="34" charset="0"/>
            </a:endParaRPr>
          </a:p>
          <a:p>
            <a:pPr marR="72390" algn="just">
              <a:lnSpc>
                <a:spcPct val="150000"/>
              </a:lnSpc>
              <a:spcBef>
                <a:spcPts val="425"/>
              </a:spcBef>
              <a:spcAft>
                <a:spcPts val="0"/>
              </a:spcAft>
            </a:pPr>
            <a:r>
              <a:rPr lang="en-IN" sz="1800" dirty="0">
                <a:effectLst/>
                <a:latin typeface="Times New Roman" panose="02020603050405020304" pitchFamily="18" charset="0"/>
                <a:ea typeface="Arial" panose="020B0604020202020204" pitchFamily="34" charset="0"/>
              </a:rPr>
              <a:t>Step 3:  </a:t>
            </a:r>
            <a:r>
              <a:rPr lang="en-IN" sz="1800" dirty="0" err="1">
                <a:effectLst/>
                <a:latin typeface="Times New Roman" panose="02020603050405020304" pitchFamily="18" charset="0"/>
                <a:ea typeface="Arial" panose="020B0604020202020204" pitchFamily="34" charset="0"/>
              </a:rPr>
              <a:t>Preprocessing</a:t>
            </a:r>
            <a:r>
              <a:rPr lang="en-IN" sz="1800" dirty="0">
                <a:effectLst/>
                <a:latin typeface="Times New Roman" panose="02020603050405020304" pitchFamily="18" charset="0"/>
                <a:ea typeface="Arial" panose="020B0604020202020204" pitchFamily="34" charset="0"/>
              </a:rPr>
              <a:t> of data is done and dataset is divided into 2 parts training and testing data. </a:t>
            </a:r>
          </a:p>
          <a:p>
            <a:pPr marR="72390" algn="just">
              <a:lnSpc>
                <a:spcPct val="150000"/>
              </a:lnSpc>
              <a:spcBef>
                <a:spcPts val="425"/>
              </a:spcBef>
              <a:spcAft>
                <a:spcPts val="0"/>
              </a:spcAft>
            </a:pPr>
            <a:r>
              <a:rPr lang="en-IN" sz="1800" dirty="0">
                <a:effectLst/>
                <a:latin typeface="Times New Roman" panose="02020603050405020304" pitchFamily="18" charset="0"/>
                <a:ea typeface="Arial" panose="020B0604020202020204" pitchFamily="34" charset="0"/>
              </a:rPr>
              <a:t>Step 4:  Count vectorization technique is used to convert the train data into numerical.</a:t>
            </a:r>
            <a:endParaRPr lang="en-IN" sz="1800" dirty="0">
              <a:effectLst/>
              <a:latin typeface="Arial" panose="020B0604020202020204" pitchFamily="34" charset="0"/>
              <a:ea typeface="Arial" panose="020B0604020202020204" pitchFamily="34" charset="0"/>
            </a:endParaRPr>
          </a:p>
          <a:p>
            <a:pPr marR="72390" algn="just">
              <a:lnSpc>
                <a:spcPct val="150000"/>
              </a:lnSpc>
              <a:spcBef>
                <a:spcPts val="425"/>
              </a:spcBef>
              <a:spcAft>
                <a:spcPts val="0"/>
              </a:spcAft>
            </a:pPr>
            <a:r>
              <a:rPr lang="en-IN" sz="1800" dirty="0">
                <a:effectLst/>
                <a:latin typeface="Times New Roman" panose="02020603050405020304" pitchFamily="18" charset="0"/>
                <a:ea typeface="Arial" panose="020B0604020202020204" pitchFamily="34" charset="0"/>
              </a:rPr>
              <a:t>Step 5:  K MEANS clustering algorithm is used to build the predictive model using the train data.. Step 6:  Confusion matrix is obtained.</a:t>
            </a:r>
            <a:endParaRPr lang="en-IN" sz="1800" dirty="0">
              <a:effectLst/>
              <a:latin typeface="Arial" panose="020B0604020202020204" pitchFamily="34" charset="0"/>
              <a:ea typeface="Arial" panose="020B0604020202020204" pitchFamily="34" charset="0"/>
            </a:endParaRPr>
          </a:p>
          <a:p>
            <a:pPr marR="72390" algn="just">
              <a:lnSpc>
                <a:spcPct val="150000"/>
              </a:lnSpc>
              <a:spcBef>
                <a:spcPts val="425"/>
              </a:spcBef>
              <a:spcAft>
                <a:spcPts val="0"/>
              </a:spcAft>
            </a:pPr>
            <a:r>
              <a:rPr lang="en-IN" sz="1800" dirty="0">
                <a:effectLst/>
                <a:latin typeface="Times New Roman" panose="02020603050405020304" pitchFamily="18" charset="0"/>
                <a:ea typeface="Arial" panose="020B0604020202020204" pitchFamily="34" charset="0"/>
              </a:rPr>
              <a:t> Step 7:  Accuracy is calculated y.</a:t>
            </a:r>
            <a:endParaRPr lang="en-IN" sz="1800" dirty="0">
              <a:effectLst/>
              <a:latin typeface="Arial" panose="020B0604020202020204" pitchFamily="34" charset="0"/>
              <a:ea typeface="Arial" panose="020B0604020202020204" pitchFamily="34" charset="0"/>
            </a:endParaRPr>
          </a:p>
          <a:p>
            <a:pPr marL="0" indent="0">
              <a:buNone/>
            </a:pPr>
            <a:endParaRPr lang="en-IN" dirty="0"/>
          </a:p>
        </p:txBody>
      </p:sp>
    </p:spTree>
    <p:extLst>
      <p:ext uri="{BB962C8B-B14F-4D97-AF65-F5344CB8AC3E}">
        <p14:creationId xmlns:p14="http://schemas.microsoft.com/office/powerpoint/2010/main" val="506324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3A50E-35E3-36FF-7383-1DDAAE2758C6}"/>
              </a:ext>
            </a:extLst>
          </p:cNvPr>
          <p:cNvSpPr>
            <a:spLocks noGrp="1"/>
          </p:cNvSpPr>
          <p:nvPr>
            <p:ph type="title"/>
          </p:nvPr>
        </p:nvSpPr>
        <p:spPr>
          <a:xfrm>
            <a:off x="838200" y="365125"/>
            <a:ext cx="10515600" cy="615263"/>
          </a:xfrm>
        </p:spPr>
        <p:txBody>
          <a:bodyPr>
            <a:normAutofit/>
          </a:bodyPr>
          <a:lstStyle/>
          <a:p>
            <a:r>
              <a:rPr lang="en-IN" sz="2400" dirty="0">
                <a:latin typeface="Times New Roman" panose="02020603050405020304" pitchFamily="18" charset="0"/>
                <a:cs typeface="Times New Roman" panose="02020603050405020304" pitchFamily="18" charset="0"/>
              </a:rPr>
              <a:t>SCREENSHOTS</a:t>
            </a:r>
          </a:p>
        </p:txBody>
      </p:sp>
      <p:pic>
        <p:nvPicPr>
          <p:cNvPr id="7" name="Content Placeholder 6">
            <a:extLst>
              <a:ext uri="{FF2B5EF4-FFF2-40B4-BE49-F238E27FC236}">
                <a16:creationId xmlns:a16="http://schemas.microsoft.com/office/drawing/2014/main" id="{DA4A8E62-3784-4B27-C6BC-81943016A099}"/>
              </a:ext>
            </a:extLst>
          </p:cNvPr>
          <p:cNvPicPr>
            <a:picLocks noGrp="1" noChangeAspect="1"/>
          </p:cNvPicPr>
          <p:nvPr>
            <p:ph idx="1"/>
          </p:nvPr>
        </p:nvPicPr>
        <p:blipFill>
          <a:blip r:embed="rId2"/>
          <a:stretch>
            <a:fillRect/>
          </a:stretch>
        </p:blipFill>
        <p:spPr>
          <a:xfrm>
            <a:off x="757287" y="1875933"/>
            <a:ext cx="4780831" cy="2811594"/>
          </a:xfrm>
        </p:spPr>
      </p:pic>
      <p:pic>
        <p:nvPicPr>
          <p:cNvPr id="9" name="Picture 8">
            <a:extLst>
              <a:ext uri="{FF2B5EF4-FFF2-40B4-BE49-F238E27FC236}">
                <a16:creationId xmlns:a16="http://schemas.microsoft.com/office/drawing/2014/main" id="{1A9D07D7-1151-F5E4-7D5F-A9918DC25257}"/>
              </a:ext>
            </a:extLst>
          </p:cNvPr>
          <p:cNvPicPr>
            <a:picLocks noChangeAspect="1"/>
          </p:cNvPicPr>
          <p:nvPr/>
        </p:nvPicPr>
        <p:blipFill>
          <a:blip r:embed="rId3"/>
          <a:stretch>
            <a:fillRect/>
          </a:stretch>
        </p:blipFill>
        <p:spPr>
          <a:xfrm>
            <a:off x="6485640" y="1875933"/>
            <a:ext cx="4949073" cy="2811594"/>
          </a:xfrm>
          <a:prstGeom prst="rect">
            <a:avLst/>
          </a:prstGeom>
        </p:spPr>
      </p:pic>
    </p:spTree>
    <p:extLst>
      <p:ext uri="{BB962C8B-B14F-4D97-AF65-F5344CB8AC3E}">
        <p14:creationId xmlns:p14="http://schemas.microsoft.com/office/powerpoint/2010/main" val="614276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id="{937D1299-13C6-807F-9055-D41FF0C4FAA7}"/>
              </a:ext>
            </a:extLst>
          </p:cNvPr>
          <p:cNvPicPr>
            <a:picLocks noGrp="1" noChangeAspect="1"/>
          </p:cNvPicPr>
          <p:nvPr>
            <p:ph idx="1"/>
          </p:nvPr>
        </p:nvPicPr>
        <p:blipFill>
          <a:blip r:embed="rId2"/>
          <a:stretch>
            <a:fillRect/>
          </a:stretch>
        </p:blipFill>
        <p:spPr>
          <a:xfrm>
            <a:off x="593103" y="358219"/>
            <a:ext cx="4063738" cy="2432115"/>
          </a:xfrm>
        </p:spPr>
      </p:pic>
      <p:sp>
        <p:nvSpPr>
          <p:cNvPr id="4" name="Title 1">
            <a:extLst>
              <a:ext uri="{FF2B5EF4-FFF2-40B4-BE49-F238E27FC236}">
                <a16:creationId xmlns:a16="http://schemas.microsoft.com/office/drawing/2014/main" id="{FC0FCF05-6DBF-B1E4-0275-65809803B1CA}"/>
              </a:ext>
            </a:extLst>
          </p:cNvPr>
          <p:cNvSpPr txBox="1">
            <a:spLocks/>
          </p:cNvSpPr>
          <p:nvPr/>
        </p:nvSpPr>
        <p:spPr>
          <a:xfrm>
            <a:off x="593103" y="358219"/>
            <a:ext cx="10515600" cy="52625"/>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dirty="0"/>
          </a:p>
        </p:txBody>
      </p:sp>
      <p:pic>
        <p:nvPicPr>
          <p:cNvPr id="14" name="Picture 13">
            <a:extLst>
              <a:ext uri="{FF2B5EF4-FFF2-40B4-BE49-F238E27FC236}">
                <a16:creationId xmlns:a16="http://schemas.microsoft.com/office/drawing/2014/main" id="{AC3613DA-A3B3-1648-E2A9-27F922304D50}"/>
              </a:ext>
            </a:extLst>
          </p:cNvPr>
          <p:cNvPicPr>
            <a:picLocks noChangeAspect="1"/>
          </p:cNvPicPr>
          <p:nvPr/>
        </p:nvPicPr>
        <p:blipFill>
          <a:blip r:embed="rId3"/>
          <a:stretch>
            <a:fillRect/>
          </a:stretch>
        </p:blipFill>
        <p:spPr>
          <a:xfrm>
            <a:off x="6004874" y="358218"/>
            <a:ext cx="4355183" cy="2432115"/>
          </a:xfrm>
          <a:prstGeom prst="rect">
            <a:avLst/>
          </a:prstGeom>
        </p:spPr>
      </p:pic>
      <p:pic>
        <p:nvPicPr>
          <p:cNvPr id="16" name="Picture 15">
            <a:extLst>
              <a:ext uri="{FF2B5EF4-FFF2-40B4-BE49-F238E27FC236}">
                <a16:creationId xmlns:a16="http://schemas.microsoft.com/office/drawing/2014/main" id="{087A9839-4640-B757-B056-6760C0D343DE}"/>
              </a:ext>
            </a:extLst>
          </p:cNvPr>
          <p:cNvPicPr>
            <a:picLocks noChangeAspect="1"/>
          </p:cNvPicPr>
          <p:nvPr/>
        </p:nvPicPr>
        <p:blipFill>
          <a:blip r:embed="rId4"/>
          <a:stretch>
            <a:fillRect/>
          </a:stretch>
        </p:blipFill>
        <p:spPr>
          <a:xfrm>
            <a:off x="593104" y="3766784"/>
            <a:ext cx="4063738" cy="2558602"/>
          </a:xfrm>
          <a:prstGeom prst="rect">
            <a:avLst/>
          </a:prstGeom>
        </p:spPr>
      </p:pic>
      <p:pic>
        <p:nvPicPr>
          <p:cNvPr id="18" name="Picture 17">
            <a:extLst>
              <a:ext uri="{FF2B5EF4-FFF2-40B4-BE49-F238E27FC236}">
                <a16:creationId xmlns:a16="http://schemas.microsoft.com/office/drawing/2014/main" id="{2060D261-22FC-CFEE-1D88-8D2553005709}"/>
              </a:ext>
            </a:extLst>
          </p:cNvPr>
          <p:cNvPicPr>
            <a:picLocks noChangeAspect="1"/>
          </p:cNvPicPr>
          <p:nvPr/>
        </p:nvPicPr>
        <p:blipFill>
          <a:blip r:embed="rId5"/>
          <a:stretch>
            <a:fillRect/>
          </a:stretch>
        </p:blipFill>
        <p:spPr>
          <a:xfrm>
            <a:off x="6004873" y="3766784"/>
            <a:ext cx="4355183" cy="2558602"/>
          </a:xfrm>
          <a:prstGeom prst="rect">
            <a:avLst/>
          </a:prstGeom>
        </p:spPr>
      </p:pic>
    </p:spTree>
    <p:extLst>
      <p:ext uri="{BB962C8B-B14F-4D97-AF65-F5344CB8AC3E}">
        <p14:creationId xmlns:p14="http://schemas.microsoft.com/office/powerpoint/2010/main" val="3694045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59182-D811-27E4-7ADF-5BF762CA31AF}"/>
              </a:ext>
            </a:extLst>
          </p:cNvPr>
          <p:cNvSpPr>
            <a:spLocks noGrp="1"/>
          </p:cNvSpPr>
          <p:nvPr>
            <p:ph type="title"/>
          </p:nvPr>
        </p:nvSpPr>
        <p:spPr/>
        <p:txBody>
          <a:bodyPr>
            <a:normAutofit/>
          </a:bodyPr>
          <a:lstStyle/>
          <a:p>
            <a:r>
              <a:rPr lang="en-IN" sz="2400" b="1" dirty="0">
                <a:latin typeface="Times New Roman" panose="02020603050405020304" pitchFamily="18" charset="0"/>
                <a:cs typeface="Times New Roman" panose="02020603050405020304" pitchFamily="18" charset="0"/>
              </a:rPr>
              <a:t>SCREENSHOT</a:t>
            </a:r>
          </a:p>
        </p:txBody>
      </p:sp>
      <p:sp>
        <p:nvSpPr>
          <p:cNvPr id="3" name="Content Placeholder 2">
            <a:extLst>
              <a:ext uri="{FF2B5EF4-FFF2-40B4-BE49-F238E27FC236}">
                <a16:creationId xmlns:a16="http://schemas.microsoft.com/office/drawing/2014/main" id="{3B782140-0A37-64D2-6667-AFF3BF74E76C}"/>
              </a:ext>
            </a:extLst>
          </p:cNvPr>
          <p:cNvSpPr>
            <a:spLocks noGrp="1"/>
          </p:cNvSpPr>
          <p:nvPr>
            <p:ph idx="1"/>
          </p:nvPr>
        </p:nvSpPr>
        <p:spPr/>
        <p:txBody>
          <a:bodyPr>
            <a:normAutofit/>
          </a:bodyPr>
          <a:lstStyle/>
          <a:p>
            <a:pPr marL="0" indent="0">
              <a:buNone/>
            </a:pPr>
            <a:r>
              <a:rPr lang="en-IN" sz="2000" b="1" dirty="0">
                <a:latin typeface="Times New Roman" panose="02020603050405020304" pitchFamily="18" charset="0"/>
                <a:cs typeface="Times New Roman" panose="02020603050405020304" pitchFamily="18" charset="0"/>
              </a:rPr>
              <a:t>USER INPUT</a:t>
            </a: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r>
              <a:rPr lang="en-IN" sz="2000" dirty="0">
                <a:latin typeface="Times New Roman" panose="02020603050405020304" pitchFamily="18" charset="0"/>
                <a:cs typeface="Times New Roman" panose="02020603050405020304" pitchFamily="18" charset="0"/>
              </a:rPr>
              <a:t>Enter the title                                                                     Enter the text</a:t>
            </a:r>
          </a:p>
        </p:txBody>
      </p:sp>
      <p:pic>
        <p:nvPicPr>
          <p:cNvPr id="5" name="Picture 4">
            <a:extLst>
              <a:ext uri="{FF2B5EF4-FFF2-40B4-BE49-F238E27FC236}">
                <a16:creationId xmlns:a16="http://schemas.microsoft.com/office/drawing/2014/main" id="{5EC48171-14C4-803D-6709-DF88C934265F}"/>
              </a:ext>
            </a:extLst>
          </p:cNvPr>
          <p:cNvPicPr>
            <a:picLocks noChangeAspect="1"/>
          </p:cNvPicPr>
          <p:nvPr/>
        </p:nvPicPr>
        <p:blipFill>
          <a:blip r:embed="rId2"/>
          <a:stretch>
            <a:fillRect/>
          </a:stretch>
        </p:blipFill>
        <p:spPr>
          <a:xfrm>
            <a:off x="461914" y="2997724"/>
            <a:ext cx="4449452" cy="2507530"/>
          </a:xfrm>
          <a:prstGeom prst="rect">
            <a:avLst/>
          </a:prstGeom>
        </p:spPr>
      </p:pic>
      <p:pic>
        <p:nvPicPr>
          <p:cNvPr id="7" name="Picture 6">
            <a:extLst>
              <a:ext uri="{FF2B5EF4-FFF2-40B4-BE49-F238E27FC236}">
                <a16:creationId xmlns:a16="http://schemas.microsoft.com/office/drawing/2014/main" id="{B9CC346F-AD0F-0E8B-69A6-66F82FC2F6AD}"/>
              </a:ext>
            </a:extLst>
          </p:cNvPr>
          <p:cNvPicPr>
            <a:picLocks noChangeAspect="1"/>
          </p:cNvPicPr>
          <p:nvPr/>
        </p:nvPicPr>
        <p:blipFill>
          <a:blip r:embed="rId3"/>
          <a:stretch>
            <a:fillRect/>
          </a:stretch>
        </p:blipFill>
        <p:spPr>
          <a:xfrm>
            <a:off x="6096000" y="2903456"/>
            <a:ext cx="4990510" cy="2656002"/>
          </a:xfrm>
          <a:prstGeom prst="rect">
            <a:avLst/>
          </a:prstGeom>
        </p:spPr>
      </p:pic>
    </p:spTree>
    <p:extLst>
      <p:ext uri="{BB962C8B-B14F-4D97-AF65-F5344CB8AC3E}">
        <p14:creationId xmlns:p14="http://schemas.microsoft.com/office/powerpoint/2010/main" val="20896747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72B16F-3384-392B-A127-44B871088716}"/>
              </a:ext>
            </a:extLst>
          </p:cNvPr>
          <p:cNvSpPr>
            <a:spLocks noGrp="1"/>
          </p:cNvSpPr>
          <p:nvPr>
            <p:ph idx="1"/>
          </p:nvPr>
        </p:nvSpPr>
        <p:spPr>
          <a:xfrm>
            <a:off x="725078" y="1495687"/>
            <a:ext cx="10515600" cy="4351338"/>
          </a:xfrm>
        </p:spPr>
        <p:txBody>
          <a:bodyPr>
            <a:normAutofit/>
          </a:bodyPr>
          <a:lstStyle/>
          <a:p>
            <a:pPr marL="0" indent="0">
              <a:buNone/>
            </a:pPr>
            <a:r>
              <a:rPr lang="en-IN" sz="2400" b="1" dirty="0">
                <a:latin typeface="Times New Roman" panose="02020603050405020304" pitchFamily="18" charset="0"/>
                <a:cs typeface="Times New Roman" panose="02020603050405020304" pitchFamily="18" charset="0"/>
              </a:rPr>
              <a:t>OUTPUT</a:t>
            </a:r>
          </a:p>
          <a:p>
            <a:pPr marL="0" indent="0">
              <a:buNone/>
            </a:pPr>
            <a:endParaRPr lang="en-IN"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92EC515-F0D1-34D7-D2B9-0B57706E127F}"/>
              </a:ext>
            </a:extLst>
          </p:cNvPr>
          <p:cNvPicPr>
            <a:picLocks noChangeAspect="1"/>
          </p:cNvPicPr>
          <p:nvPr/>
        </p:nvPicPr>
        <p:blipFill>
          <a:blip r:embed="rId2"/>
          <a:stretch>
            <a:fillRect/>
          </a:stretch>
        </p:blipFill>
        <p:spPr>
          <a:xfrm>
            <a:off x="2696065" y="2168165"/>
            <a:ext cx="7450315" cy="3930977"/>
          </a:xfrm>
          <a:prstGeom prst="rect">
            <a:avLst/>
          </a:prstGeom>
        </p:spPr>
      </p:pic>
    </p:spTree>
    <p:extLst>
      <p:ext uri="{BB962C8B-B14F-4D97-AF65-F5344CB8AC3E}">
        <p14:creationId xmlns:p14="http://schemas.microsoft.com/office/powerpoint/2010/main" val="921508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24BD-A6A4-4FB7-8094-8903712AC86D}"/>
              </a:ext>
            </a:extLst>
          </p:cNvPr>
          <p:cNvSpPr>
            <a:spLocks noGrp="1"/>
          </p:cNvSpPr>
          <p:nvPr>
            <p:ph type="title"/>
          </p:nvPr>
        </p:nvSpPr>
        <p:spPr/>
        <p:txBody>
          <a:bodyPr>
            <a:normAutofit/>
          </a:bodyPr>
          <a:lstStyle/>
          <a:p>
            <a:r>
              <a:rPr lang="en-US" sz="2400" b="1"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E668DC52-DAEC-4540-B51A-5B3C08FE0EC9}"/>
              </a:ext>
            </a:extLst>
          </p:cNvPr>
          <p:cNvSpPr>
            <a:spLocks noGrp="1"/>
          </p:cNvSpPr>
          <p:nvPr>
            <p:ph idx="1"/>
          </p:nvPr>
        </p:nvSpPr>
        <p:spPr/>
        <p:txBody>
          <a:bodyPr vert="horz" lIns="91440" tIns="45720" rIns="91440" bIns="45720" rtlCol="0" anchor="t">
            <a:normAutofit/>
          </a:bodyPr>
          <a:lstStyle/>
          <a:p>
            <a:pPr algn="just">
              <a:lnSpc>
                <a:spcPct val="150000"/>
              </a:lnSpc>
            </a:pPr>
            <a:r>
              <a:rPr lang="en-US" sz="2400" dirty="0">
                <a:latin typeface="Times New Roman" panose="02020603050405020304" pitchFamily="18" charset="0"/>
                <a:ea typeface="+mn-lt"/>
                <a:cs typeface="Times New Roman" panose="02020603050405020304" pitchFamily="18" charset="0"/>
              </a:rPr>
              <a:t>In this project , we are predicting whether an article is a real or fake article based on the relationship between the words . We have used  some datasets for creation of this system . We used Word2Vec model for building model and K -Means for the prediction and obtained an accuracy of 87%.</a:t>
            </a:r>
            <a:endParaRPr lang="en-US" sz="2400" dirty="0">
              <a:latin typeface="Times New Roman" panose="02020603050405020304" pitchFamily="18" charset="0"/>
              <a:cs typeface="Times New Roman" panose="02020603050405020304" pitchFamily="18" charset="0"/>
            </a:endParaRPr>
          </a:p>
          <a:p>
            <a:pPr marL="0" indent="0" algn="just">
              <a:buNone/>
            </a:pPr>
            <a:endParaRPr lang="en-US" sz="2400" dirty="0">
              <a:cs typeface="Calibri"/>
            </a:endParaRPr>
          </a:p>
        </p:txBody>
      </p:sp>
    </p:spTree>
    <p:extLst>
      <p:ext uri="{BB962C8B-B14F-4D97-AF65-F5344CB8AC3E}">
        <p14:creationId xmlns:p14="http://schemas.microsoft.com/office/powerpoint/2010/main" val="1884961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ACA48-A21B-CA7B-5ACC-60DEC9798972}"/>
              </a:ext>
            </a:extLst>
          </p:cNvPr>
          <p:cNvSpPr>
            <a:spLocks noGrp="1"/>
          </p:cNvSpPr>
          <p:nvPr>
            <p:ph type="title"/>
          </p:nvPr>
        </p:nvSpPr>
        <p:spPr/>
        <p:txBody>
          <a:bodyPr>
            <a:normAutofit/>
          </a:bodyPr>
          <a:lstStyle/>
          <a:p>
            <a:r>
              <a:rPr lang="en-IN" sz="2400" b="1" dirty="0">
                <a:latin typeface="Times New Roman" panose="02020603050405020304" pitchFamily="18" charset="0"/>
                <a:cs typeface="Times New Roman" panose="02020603050405020304" pitchFamily="18" charset="0"/>
              </a:rPr>
              <a:t>FUTURE WORK</a:t>
            </a:r>
          </a:p>
        </p:txBody>
      </p:sp>
      <p:sp>
        <p:nvSpPr>
          <p:cNvPr id="3" name="Content Placeholder 2">
            <a:extLst>
              <a:ext uri="{FF2B5EF4-FFF2-40B4-BE49-F238E27FC236}">
                <a16:creationId xmlns:a16="http://schemas.microsoft.com/office/drawing/2014/main" id="{FA442293-C720-2365-A56F-08531367055B}"/>
              </a:ext>
            </a:extLst>
          </p:cNvPr>
          <p:cNvSpPr>
            <a:spLocks noGrp="1"/>
          </p:cNvSpPr>
          <p:nvPr>
            <p:ph idx="1"/>
          </p:nvPr>
        </p:nvSpPr>
        <p:spPr/>
        <p:txBody>
          <a:bodyPr>
            <a:normAutofit/>
          </a:bodyPr>
          <a:lstStyle/>
          <a:p>
            <a:pPr>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We want to use web scraping and get the data from various social media and websites by ourself and use them in our system.</a:t>
            </a:r>
          </a:p>
          <a:p>
            <a:pPr>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We also want to improve the accuracy by query optimization.</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7939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4"/>
        <p:cNvGrpSpPr/>
        <p:nvPr/>
      </p:nvGrpSpPr>
      <p:grpSpPr>
        <a:xfrm>
          <a:off x="0" y="0"/>
          <a:ext cx="0" cy="0"/>
          <a:chOff x="0" y="0"/>
          <a:chExt cx="0" cy="0"/>
        </a:xfrm>
      </p:grpSpPr>
      <p:sp>
        <p:nvSpPr>
          <p:cNvPr id="96" name="Google Shape;96;p2"/>
          <p:cNvSpPr/>
          <p:nvPr/>
        </p:nvSpPr>
        <p:spPr>
          <a:xfrm>
            <a:off x="1333502" y="590746"/>
            <a:ext cx="8596668" cy="475457"/>
          </a:xfrm>
          <a:prstGeom prst="rect">
            <a:avLst/>
          </a:prstGeom>
        </p:spPr>
        <p:txBody>
          <a:bodyPr spcFirstLastPara="1" vert="horz" lIns="91440" tIns="45720" rIns="91440" bIns="45720" rtlCol="0" anchor="t" anchorCtr="0">
            <a:noAutofit/>
          </a:bodyPr>
          <a:lstStyle/>
          <a:p>
            <a:pPr marL="0" marR="0" lvl="0" indent="0" defTabSz="457200">
              <a:spcBef>
                <a:spcPct val="0"/>
              </a:spcBef>
              <a:spcAft>
                <a:spcPts val="600"/>
              </a:spcAft>
            </a:pPr>
            <a:r>
              <a:rPr lang="en-US" sz="2400" b="1" kern="1200" dirty="0">
                <a:solidFill>
                  <a:schemeClr val="tx1"/>
                </a:solidFill>
                <a:latin typeface="Times New Roman" panose="02020603050405020304" pitchFamily="18" charset="0"/>
                <a:ea typeface="+mj-ea"/>
                <a:cs typeface="Times New Roman" panose="02020603050405020304" pitchFamily="18" charset="0"/>
                <a:sym typeface="Calibri"/>
              </a:rPr>
              <a:t>ABSTRACT</a:t>
            </a:r>
            <a:endParaRPr lang="en-US" sz="2400" b="1" kern="1200" dirty="0">
              <a:solidFill>
                <a:schemeClr val="tx1"/>
              </a:solidFill>
              <a:latin typeface="Times New Roman" panose="02020603050405020304" pitchFamily="18" charset="0"/>
              <a:ea typeface="+mj-ea"/>
              <a:cs typeface="Times New Roman" panose="02020603050405020304" pitchFamily="18" charset="0"/>
            </a:endParaRPr>
          </a:p>
          <a:p>
            <a:pPr defTabSz="457200">
              <a:spcBef>
                <a:spcPct val="0"/>
              </a:spcBef>
              <a:spcAft>
                <a:spcPts val="600"/>
              </a:spcAft>
            </a:pPr>
            <a:endParaRPr lang="en-US" sz="3600" b="1" kern="1200" dirty="0">
              <a:solidFill>
                <a:schemeClr val="tx1"/>
              </a:solidFill>
              <a:latin typeface="+mj-lt"/>
              <a:ea typeface="+mj-ea"/>
              <a:cs typeface="Calibri Light"/>
            </a:endParaRPr>
          </a:p>
          <a:p>
            <a:pPr defTabSz="457200">
              <a:spcBef>
                <a:spcPct val="0"/>
              </a:spcBef>
              <a:spcAft>
                <a:spcPts val="600"/>
              </a:spcAft>
            </a:pPr>
            <a:endParaRPr lang="en-US" sz="3600" b="1" kern="1200" dirty="0">
              <a:solidFill>
                <a:schemeClr val="tx1"/>
              </a:solidFill>
              <a:latin typeface="+mj-lt"/>
              <a:ea typeface="+mj-ea"/>
              <a:cs typeface="Calibri Light"/>
            </a:endParaRPr>
          </a:p>
          <a:p>
            <a:pPr defTabSz="457200">
              <a:spcBef>
                <a:spcPct val="0"/>
              </a:spcBef>
              <a:spcAft>
                <a:spcPts val="600"/>
              </a:spcAft>
            </a:pPr>
            <a:endParaRPr lang="en-US" sz="3600" kern="1200" dirty="0">
              <a:solidFill>
                <a:schemeClr val="accent1"/>
              </a:solidFill>
              <a:latin typeface="+mj-lt"/>
              <a:ea typeface="+mj-ea"/>
              <a:cs typeface="+mj-cs"/>
            </a:endParaRPr>
          </a:p>
          <a:p>
            <a:pPr defTabSz="457200">
              <a:spcBef>
                <a:spcPct val="0"/>
              </a:spcBef>
              <a:spcAft>
                <a:spcPts val="600"/>
              </a:spcAft>
            </a:pPr>
            <a:endParaRPr lang="en-US" sz="3600" kern="1200" dirty="0">
              <a:solidFill>
                <a:schemeClr val="accent1"/>
              </a:solidFill>
              <a:latin typeface="+mj-lt"/>
              <a:ea typeface="+mj-ea"/>
              <a:cs typeface="+mj-cs"/>
            </a:endParaRPr>
          </a:p>
          <a:p>
            <a:pPr defTabSz="457200">
              <a:spcBef>
                <a:spcPct val="0"/>
              </a:spcBef>
              <a:spcAft>
                <a:spcPts val="600"/>
              </a:spcAft>
            </a:pPr>
            <a:endParaRPr lang="en-US" sz="3600" kern="1200" dirty="0">
              <a:solidFill>
                <a:schemeClr val="accent1"/>
              </a:solidFill>
              <a:latin typeface="+mj-lt"/>
              <a:ea typeface="+mj-ea"/>
              <a:cs typeface="Calibri Light" panose="020F0302020204030204"/>
            </a:endParaRPr>
          </a:p>
          <a:p>
            <a:pPr defTabSz="457200">
              <a:spcBef>
                <a:spcPct val="0"/>
              </a:spcBef>
              <a:spcAft>
                <a:spcPts val="600"/>
              </a:spcAft>
            </a:pPr>
            <a:endParaRPr lang="en-US" sz="3600" kern="1200" dirty="0">
              <a:solidFill>
                <a:schemeClr val="accent1"/>
              </a:solidFill>
              <a:latin typeface="+mj-lt"/>
              <a:ea typeface="+mj-ea"/>
              <a:cs typeface="Calibri Light" panose="020F0302020204030204"/>
            </a:endParaRPr>
          </a:p>
        </p:txBody>
      </p:sp>
      <p:sp>
        <p:nvSpPr>
          <p:cNvPr id="95" name="Google Shape;95;p2"/>
          <p:cNvSpPr txBox="1">
            <a:spLocks noGrp="1"/>
          </p:cNvSpPr>
          <p:nvPr>
            <p:ph type="subTitle" idx="1"/>
          </p:nvPr>
        </p:nvSpPr>
        <p:spPr>
          <a:xfrm>
            <a:off x="584463" y="1095695"/>
            <a:ext cx="11085922" cy="5775768"/>
          </a:xfrm>
          <a:prstGeom prst="rect">
            <a:avLst/>
          </a:prstGeom>
          <a:noFill/>
          <a:ln>
            <a:noFill/>
          </a:ln>
        </p:spPr>
        <p:txBody>
          <a:bodyPr spcFirstLastPara="1" vert="horz" wrap="square" lIns="91425" tIns="45700" rIns="91425" bIns="45700" rtlCol="0" anchor="t" anchorCtr="0">
            <a:noAutofit/>
          </a:bodyPr>
          <a:lstStyle/>
          <a:p>
            <a:pPr algn="just">
              <a:spcBef>
                <a:spcPts val="400"/>
              </a:spcBef>
            </a:pPr>
            <a:endParaRPr lang="en-US" sz="2000" dirty="0"/>
          </a:p>
          <a:p>
            <a:pPr algn="just">
              <a:lnSpc>
                <a:spcPct val="150000"/>
              </a:lnSpc>
              <a:spcBef>
                <a:spcPts val="400"/>
              </a:spcBef>
            </a:pPr>
            <a:r>
              <a:rPr lang="en-US" sz="2000" dirty="0">
                <a:latin typeface="Times New Roman" panose="02020603050405020304" pitchFamily="18" charset="0"/>
                <a:cs typeface="Times New Roman" panose="02020603050405020304" pitchFamily="18" charset="0"/>
              </a:rPr>
              <a:t>	Internet is one of the important inventions and a large number of persons are its users. These persons use this for different purposes. There are different social media platforms that are accessible to these users. Any user can make a post or spread the news through these online platforms. </a:t>
            </a:r>
          </a:p>
          <a:p>
            <a:pPr marL="0" indent="0" algn="just">
              <a:lnSpc>
                <a:spcPct val="150000"/>
              </a:lnSpc>
              <a:spcBef>
                <a:spcPts val="400"/>
              </a:spcBef>
            </a:pPr>
            <a:r>
              <a:rPr lang="en-US" sz="2000" dirty="0">
                <a:latin typeface="Times New Roman" panose="02020603050405020304" pitchFamily="18" charset="0"/>
                <a:cs typeface="Times New Roman" panose="02020603050405020304" pitchFamily="18" charset="0"/>
              </a:rPr>
              <a:t>Fake News has become one of the major problems in the existing society. Fake News has high potential to change opinions, facts and can be the most dangerous weapon in influencing society. The proposed project uses NLP techniques for detecting the 'fake news', that is, misleading news stories which come from the non-reputable sources. By building a model based on a K-Means clustering algorithm, the fake news can be detected. The data science community has responded by taking actions against the problem. It is impossible to determine a news as real or fake accurately. So, the proposed project uses the datasets that are trained using count vectorizer method for the detection of fake news and its accuracy will be tested using machine learning algorithm</a:t>
            </a:r>
          </a:p>
          <a:p>
            <a:pPr algn="just">
              <a:spcBef>
                <a:spcPts val="400"/>
              </a:spcBef>
            </a:pPr>
            <a:endParaRPr lang="en-US" dirty="0">
              <a:cs typeface="Calibri"/>
            </a:endParaRPr>
          </a:p>
        </p:txBody>
      </p:sp>
    </p:spTree>
  </p:cSld>
  <p:clrMapOvr>
    <a:masterClrMapping/>
  </p:clrMapOvr>
  <p:transition spd="slow">
    <p:push/>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0"/>
        <p:cNvGrpSpPr/>
        <p:nvPr/>
      </p:nvGrpSpPr>
      <p:grpSpPr>
        <a:xfrm>
          <a:off x="0" y="0"/>
          <a:ext cx="0" cy="0"/>
          <a:chOff x="0" y="0"/>
          <a:chExt cx="0" cy="0"/>
        </a:xfrm>
      </p:grpSpPr>
      <p:pic>
        <p:nvPicPr>
          <p:cNvPr id="131" name="Google Shape;131;p8"/>
          <p:cNvPicPr preferRelativeResize="0"/>
          <p:nvPr/>
        </p:nvPicPr>
        <p:blipFill rotWithShape="1">
          <a:blip r:embed="rId3"/>
          <a:stretch/>
        </p:blipFill>
        <p:spPr>
          <a:xfrm>
            <a:off x="2667652" y="643467"/>
            <a:ext cx="6856695" cy="557106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F05F2-67D1-C079-7B1F-D1405360EC7B}"/>
              </a:ext>
            </a:extLst>
          </p:cNvPr>
          <p:cNvSpPr>
            <a:spLocks noGrp="1"/>
          </p:cNvSpPr>
          <p:nvPr>
            <p:ph type="title"/>
          </p:nvPr>
        </p:nvSpPr>
        <p:spPr>
          <a:xfrm>
            <a:off x="829559" y="377072"/>
            <a:ext cx="10524241" cy="1313616"/>
          </a:xfrm>
        </p:spPr>
        <p:txBody>
          <a:bodyPr>
            <a:normAutofit/>
          </a:bodyPr>
          <a:lstStyle/>
          <a:p>
            <a:r>
              <a:rPr lang="en-IN" sz="2400" b="1" dirty="0">
                <a:latin typeface="Times New Roman" panose="02020603050405020304" pitchFamily="18" charset="0"/>
                <a:cs typeface="Times New Roman" panose="02020603050405020304" pitchFamily="18" charset="0"/>
              </a:rPr>
              <a:t>PROBLEM STATEMENT</a:t>
            </a:r>
          </a:p>
        </p:txBody>
      </p:sp>
      <p:sp>
        <p:nvSpPr>
          <p:cNvPr id="3" name="Content Placeholder 2">
            <a:extLst>
              <a:ext uri="{FF2B5EF4-FFF2-40B4-BE49-F238E27FC236}">
                <a16:creationId xmlns:a16="http://schemas.microsoft.com/office/drawing/2014/main" id="{1DC66CAE-0C75-4D88-EEF0-6DF742F80B0A}"/>
              </a:ext>
            </a:extLst>
          </p:cNvPr>
          <p:cNvSpPr>
            <a:spLocks noGrp="1"/>
          </p:cNvSpPr>
          <p:nvPr>
            <p:ph idx="1"/>
          </p:nvPr>
        </p:nvSpPr>
        <p:spPr/>
        <p:txBody>
          <a:bodyPr/>
          <a:lstStyle/>
          <a:p>
            <a:pPr marL="0" indent="0" algn="just">
              <a:lnSpc>
                <a:spcPct val="150000"/>
              </a:lnSpc>
              <a:buNone/>
            </a:pPr>
            <a:r>
              <a:rPr lang="en-IN" sz="2000" dirty="0">
                <a:effectLst/>
                <a:latin typeface="Times New Roman" panose="02020603050405020304" pitchFamily="18" charset="0"/>
                <a:ea typeface="Arial" panose="020B0604020202020204" pitchFamily="34" charset="0"/>
                <a:cs typeface="Times New Roman" panose="02020603050405020304" pitchFamily="18" charset="0"/>
              </a:rPr>
              <a:t>News consumption is a double-edged sword. It enables the wide spread of “fake news”, i.e., low quality news with intentionally false information. The extensive spread of fake news has the potential for extremely negative impacts on individuals and society. Therefore, fake news detection has recently become an emerging research that is attracting tremendous attention. First, fake news is intentionally written to mislead readers to believe false information, which makes it difficult and nontrivial to detect based on news content. To develop a FAKE NEWS DETECTION system using natural language processing and its accuracy will be tested using machine learning algorithms. The algorithm must be able to detect fake news in a given scenario world.</a:t>
            </a:r>
          </a:p>
          <a:p>
            <a:pPr marL="0" indent="0">
              <a:buNone/>
            </a:pPr>
            <a:endParaRPr lang="en-IN" dirty="0"/>
          </a:p>
        </p:txBody>
      </p:sp>
    </p:spTree>
    <p:extLst>
      <p:ext uri="{BB962C8B-B14F-4D97-AF65-F5344CB8AC3E}">
        <p14:creationId xmlns:p14="http://schemas.microsoft.com/office/powerpoint/2010/main" val="3564869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71ACE-4FFE-4054-9D49-B95608FEDCD1}"/>
              </a:ext>
            </a:extLst>
          </p:cNvPr>
          <p:cNvSpPr>
            <a:spLocks noGrp="1"/>
          </p:cNvSpPr>
          <p:nvPr>
            <p:ph type="title"/>
          </p:nvPr>
        </p:nvSpPr>
        <p:spPr>
          <a:xfrm>
            <a:off x="838200" y="233150"/>
            <a:ext cx="10515600" cy="1325563"/>
          </a:xfrm>
        </p:spPr>
        <p:txBody>
          <a:bodyPr/>
          <a:lstStyle/>
          <a:p>
            <a:r>
              <a:rPr lang="en-US" sz="2400" b="1" dirty="0">
                <a:latin typeface="Times New Roman" panose="02020603050405020304" pitchFamily="18" charset="0"/>
                <a:cs typeface="Times New Roman" panose="02020603050405020304" pitchFamily="18" charset="0"/>
              </a:rPr>
              <a:t>EXISTED SYSTEM </a:t>
            </a:r>
            <a:r>
              <a:rPr lang="en-US" sz="2800" b="1" dirty="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6AC32A22-1AEE-422A-A5D6-1683BCF20C19}"/>
              </a:ext>
            </a:extLst>
          </p:cNvPr>
          <p:cNvSpPr>
            <a:spLocks noGrp="1"/>
          </p:cNvSpPr>
          <p:nvPr>
            <p:ph idx="1"/>
          </p:nvPr>
        </p:nvSpPr>
        <p:spPr>
          <a:xfrm>
            <a:off x="838200" y="1442301"/>
            <a:ext cx="10515600" cy="4734662"/>
          </a:xfrm>
        </p:spPr>
        <p:txBody>
          <a:bodyPr>
            <a:normAutofit/>
          </a:bodyPr>
          <a:lstStyle/>
          <a:p>
            <a:pPr marL="0" indent="0" algn="just" fontAlgn="base">
              <a:lnSpc>
                <a:spcPct val="150000"/>
              </a:lnSpc>
              <a:buNone/>
            </a:pPr>
            <a:r>
              <a:rPr lang="en-US" sz="2400" i="0" dirty="0">
                <a:effectLst/>
                <a:latin typeface="Times New Roman" panose="02020603050405020304" pitchFamily="18" charset="0"/>
                <a:cs typeface="Times New Roman" panose="02020603050405020304" pitchFamily="18" charset="0"/>
              </a:rPr>
              <a:t> </a:t>
            </a:r>
            <a:r>
              <a:rPr lang="en-US" sz="2000" i="0" dirty="0">
                <a:effectLst/>
                <a:latin typeface="Times New Roman" panose="02020603050405020304" pitchFamily="18" charset="0"/>
                <a:cs typeface="Times New Roman" panose="02020603050405020304" pitchFamily="18" charset="0"/>
              </a:rPr>
              <a:t>Rubin, and Chen outlines several approaches that seem promising towards the aim of perfectly classify the misleading articles. They note that simple content-related n-grams and shallow parts-of-speech (POS) tagging have proven insufficient for the classification task, often failing to account for important context information. Rather, these methods have been shown useful only in tandem with more complex methods of analysis. Deep Syntax analysis using Probabilistic Context Free Grammars (PCFG) have been shown to be particularly valuable in combination with n-gram.</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3652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6"/>
        <p:cNvGrpSpPr/>
        <p:nvPr/>
      </p:nvGrpSpPr>
      <p:grpSpPr>
        <a:xfrm>
          <a:off x="0" y="0"/>
          <a:ext cx="0" cy="0"/>
          <a:chOff x="0" y="0"/>
          <a:chExt cx="0" cy="0"/>
        </a:xfrm>
      </p:grpSpPr>
      <p:sp>
        <p:nvSpPr>
          <p:cNvPr id="2" name="Title 1">
            <a:extLst>
              <a:ext uri="{FF2B5EF4-FFF2-40B4-BE49-F238E27FC236}">
                <a16:creationId xmlns:a16="http://schemas.microsoft.com/office/drawing/2014/main" id="{5755A9A4-86A8-4CAC-BB42-0574351EB9A4}"/>
              </a:ext>
            </a:extLst>
          </p:cNvPr>
          <p:cNvSpPr>
            <a:spLocks noGrp="1"/>
          </p:cNvSpPr>
          <p:nvPr>
            <p:ph type="title"/>
          </p:nvPr>
        </p:nvSpPr>
        <p:spPr/>
        <p:txBody>
          <a:bodyPr/>
          <a:lstStyle/>
          <a:p>
            <a:r>
              <a:rPr lang="en-US" sz="2400" b="1" u="sng" dirty="0">
                <a:latin typeface="Times New Roman" panose="02020603050405020304" pitchFamily="18" charset="0"/>
                <a:ea typeface="+mj-lt"/>
                <a:cs typeface="Times New Roman" panose="02020603050405020304" pitchFamily="18" charset="0"/>
              </a:rPr>
              <a:t>PROPOSED SYSTEM </a:t>
            </a:r>
            <a:r>
              <a:rPr lang="en-US" sz="2400" b="1" u="sng" dirty="0">
                <a:ea typeface="+mj-lt"/>
                <a:cs typeface="+mj-lt"/>
              </a:rPr>
              <a:t>:</a:t>
            </a:r>
            <a:endParaRPr lang="en-US" sz="2400" dirty="0">
              <a:ea typeface="+mj-lt"/>
              <a:cs typeface="+mj-lt"/>
            </a:endParaRPr>
          </a:p>
          <a:p>
            <a:r>
              <a:rPr lang="en-US" dirty="0">
                <a:cs typeface="Calibri Light"/>
              </a:rPr>
              <a:t>  </a:t>
            </a:r>
          </a:p>
        </p:txBody>
      </p:sp>
      <p:sp>
        <p:nvSpPr>
          <p:cNvPr id="107" name="Google Shape;107;p4"/>
          <p:cNvSpPr txBox="1">
            <a:spLocks noGrp="1"/>
          </p:cNvSpPr>
          <p:nvPr>
            <p:ph idx="1"/>
          </p:nvPr>
        </p:nvSpPr>
        <p:spPr>
          <a:xfrm>
            <a:off x="838200" y="1329541"/>
            <a:ext cx="10515600" cy="4922837"/>
          </a:xfrm>
          <a:prstGeom prst="rect">
            <a:avLst/>
          </a:prstGeom>
        </p:spPr>
        <p:txBody>
          <a:bodyPr spcFirstLastPara="1" vert="horz" lIns="91425" tIns="45700" rIns="91425" bIns="45700" rtlCol="0" anchor="t" anchorCtr="0">
            <a:normAutofit/>
          </a:bodyPr>
          <a:lstStyle/>
          <a:p>
            <a:pPr marL="0" indent="0" algn="just">
              <a:lnSpc>
                <a:spcPct val="150000"/>
              </a:lnSpc>
              <a:buSzPts val="2700"/>
              <a:buNone/>
            </a:pPr>
            <a:r>
              <a:rPr lang="en-US" sz="2000" dirty="0">
                <a:latin typeface="Times New Roman" panose="02020603050405020304" pitchFamily="18" charset="0"/>
                <a:ea typeface="+mn-lt"/>
                <a:cs typeface="Times New Roman" panose="02020603050405020304" pitchFamily="18" charset="0"/>
              </a:rPr>
              <a:t>The proposed system when subjected to a scenario of a set of news articles , the new articles are categorized as true or fake by the existing data available. This prediction is done by using the relationship between the words used in the article with one another. The proposed system contains a Word2Vec model for finding the relationship between the words and with the obtained information of the existing relations , the new articles are categorized into fake and real news.</a:t>
            </a:r>
            <a:endParaRPr lang="en-US" sz="2000" dirty="0">
              <a:latin typeface="Times New Roman" panose="02020603050405020304" pitchFamily="18" charset="0"/>
              <a:cs typeface="Times New Roman" panose="02020603050405020304" pitchFamily="18" charset="0"/>
            </a:endParaRPr>
          </a:p>
          <a:p>
            <a:pPr marL="457200" indent="-400050" algn="just">
              <a:lnSpc>
                <a:spcPct val="150000"/>
              </a:lnSpc>
              <a:buSzPts val="2700"/>
              <a:buFont typeface="'Wingdings 3',Sans-Serif"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0" indent="0" algn="just">
              <a:buSzPts val="2700"/>
              <a:buFont typeface="'Wingdings 3',Sans-Serif"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457200" lvl="0" indent="-400050" algn="just" rtl="0">
              <a:spcBef>
                <a:spcPts val="0"/>
              </a:spcBef>
              <a:spcAft>
                <a:spcPts val="0"/>
              </a:spcAft>
              <a:buSzPts val="2700"/>
            </a:pPr>
            <a:endParaRPr lang="en-US" dirty="0">
              <a:latin typeface="Times New Roman" panose="02020603050405020304" pitchFamily="18" charset="0"/>
              <a:cs typeface="Times New Roman" panose="02020603050405020304" pitchFamily="18" charset="0"/>
            </a:endParaRPr>
          </a:p>
          <a:p>
            <a:pPr marL="0" indent="0" algn="just">
              <a:spcBef>
                <a:spcPts val="360"/>
              </a:spcBef>
              <a:buNone/>
            </a:pPr>
            <a:endParaRPr lang="en-US" b="1" dirty="0">
              <a:latin typeface="Times New Roman" panose="02020603050405020304" pitchFamily="18" charset="0"/>
              <a:ea typeface="+mn-lt"/>
              <a:cs typeface="Times New Roman" panose="02020603050405020304" pitchFamily="18" charset="0"/>
            </a:endParaRPr>
          </a:p>
          <a:p>
            <a:pPr marL="0" indent="0">
              <a:spcBef>
                <a:spcPts val="360"/>
              </a:spcBef>
              <a:buNone/>
            </a:pPr>
            <a:endParaRPr lang="en-US" sz="2400" b="1" u="sng" dirty="0">
              <a:ea typeface="+mn-lt"/>
              <a:cs typeface="+mn-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8A49A-424B-46A3-0606-6BFFA14AA039}"/>
              </a:ext>
            </a:extLst>
          </p:cNvPr>
          <p:cNvSpPr>
            <a:spLocks noGrp="1"/>
          </p:cNvSpPr>
          <p:nvPr>
            <p:ph type="title"/>
          </p:nvPr>
        </p:nvSpPr>
        <p:spPr>
          <a:xfrm>
            <a:off x="838200" y="365126"/>
            <a:ext cx="10515600" cy="982908"/>
          </a:xfrm>
        </p:spPr>
        <p:txBody>
          <a:bodyPr>
            <a:normAutofit/>
          </a:bodyPr>
          <a:lstStyle/>
          <a:p>
            <a:r>
              <a:rPr lang="en-IN" sz="2400" b="1" dirty="0">
                <a:latin typeface="Times New Roman" panose="02020603050405020304" pitchFamily="18" charset="0"/>
                <a:cs typeface="Times New Roman" panose="02020603050405020304" pitchFamily="18" charset="0"/>
              </a:rPr>
              <a:t>NATURAL LANGUAGE PROCESSING</a:t>
            </a:r>
          </a:p>
        </p:txBody>
      </p:sp>
      <p:sp>
        <p:nvSpPr>
          <p:cNvPr id="3" name="Content Placeholder 2">
            <a:extLst>
              <a:ext uri="{FF2B5EF4-FFF2-40B4-BE49-F238E27FC236}">
                <a16:creationId xmlns:a16="http://schemas.microsoft.com/office/drawing/2014/main" id="{C34B477E-DABD-0A45-3F5C-4D5C969DC494}"/>
              </a:ext>
            </a:extLst>
          </p:cNvPr>
          <p:cNvSpPr>
            <a:spLocks noGrp="1"/>
          </p:cNvSpPr>
          <p:nvPr>
            <p:ph idx="1"/>
          </p:nvPr>
        </p:nvSpPr>
        <p:spPr>
          <a:xfrm>
            <a:off x="838200" y="1253766"/>
            <a:ext cx="10515600" cy="5604234"/>
          </a:xfrm>
        </p:spPr>
        <p:txBody>
          <a:bodyPr>
            <a:normAutofit/>
          </a:bodyPr>
          <a:lstStyle/>
          <a:p>
            <a:r>
              <a:rPr lang="en-US" sz="2000" dirty="0">
                <a:latin typeface="Times New Roman" panose="02020603050405020304" pitchFamily="18" charset="0"/>
                <a:cs typeface="Times New Roman" panose="02020603050405020304" pitchFamily="18" charset="0"/>
              </a:rPr>
              <a:t>NLP is an area of computer science and artificial intelligence concerned with the interactions between computers and human (natural) languages, in particular how to program computers to fruitfully process large amounts of natural language data.</a:t>
            </a:r>
          </a:p>
          <a:p>
            <a:r>
              <a:rPr lang="en-US" sz="2000" dirty="0">
                <a:latin typeface="Times New Roman" panose="02020603050405020304" pitchFamily="18" charset="0"/>
                <a:cs typeface="Times New Roman" panose="02020603050405020304" pitchFamily="18" charset="0"/>
              </a:rPr>
              <a:t>NLP is an area of computer science and artificial intelligence concerned with the interactions between computers and human (natural) languages, in particular how to program computers to fruitfully process large amounts of natural language data.</a:t>
            </a: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56380AA-1BDF-A4EA-8547-AE5EFB408218}"/>
              </a:ext>
            </a:extLst>
          </p:cNvPr>
          <p:cNvPicPr>
            <a:picLocks noChangeAspect="1"/>
          </p:cNvPicPr>
          <p:nvPr/>
        </p:nvPicPr>
        <p:blipFill>
          <a:blip r:embed="rId2"/>
          <a:stretch>
            <a:fillRect/>
          </a:stretch>
        </p:blipFill>
        <p:spPr>
          <a:xfrm>
            <a:off x="4255610" y="3337088"/>
            <a:ext cx="3680779" cy="2894029"/>
          </a:xfrm>
          <a:prstGeom prst="rect">
            <a:avLst/>
          </a:prstGeom>
        </p:spPr>
      </p:pic>
    </p:spTree>
    <p:extLst>
      <p:ext uri="{BB962C8B-B14F-4D97-AF65-F5344CB8AC3E}">
        <p14:creationId xmlns:p14="http://schemas.microsoft.com/office/powerpoint/2010/main" val="291391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E9BB9-193F-9275-0048-F07D5033FFBE}"/>
              </a:ext>
            </a:extLst>
          </p:cNvPr>
          <p:cNvSpPr>
            <a:spLocks noGrp="1"/>
          </p:cNvSpPr>
          <p:nvPr>
            <p:ph type="title"/>
          </p:nvPr>
        </p:nvSpPr>
        <p:spPr>
          <a:xfrm>
            <a:off x="1244338" y="226243"/>
            <a:ext cx="10109462" cy="641023"/>
          </a:xfrm>
        </p:spPr>
        <p:txBody>
          <a:bodyPr>
            <a:normAutofit/>
          </a:bodyPr>
          <a:lstStyle/>
          <a:p>
            <a:r>
              <a:rPr lang="en-IN" sz="2400" b="1" dirty="0">
                <a:latin typeface="Times New Roman" panose="02020603050405020304" pitchFamily="18" charset="0"/>
                <a:cs typeface="Times New Roman" panose="02020603050405020304" pitchFamily="18" charset="0"/>
              </a:rPr>
              <a:t>DESIGN GOALS</a:t>
            </a:r>
          </a:p>
        </p:txBody>
      </p:sp>
      <p:sp>
        <p:nvSpPr>
          <p:cNvPr id="3" name="Content Placeholder 2">
            <a:extLst>
              <a:ext uri="{FF2B5EF4-FFF2-40B4-BE49-F238E27FC236}">
                <a16:creationId xmlns:a16="http://schemas.microsoft.com/office/drawing/2014/main" id="{048B0DF8-2D33-4DD6-78DD-2D45E85EDE6C}"/>
              </a:ext>
            </a:extLst>
          </p:cNvPr>
          <p:cNvSpPr>
            <a:spLocks noGrp="1"/>
          </p:cNvSpPr>
          <p:nvPr>
            <p:ph idx="1"/>
          </p:nvPr>
        </p:nvSpPr>
        <p:spPr>
          <a:xfrm>
            <a:off x="725864" y="961534"/>
            <a:ext cx="10627936" cy="5896466"/>
          </a:xfrm>
        </p:spPr>
        <p:txBody>
          <a:bodyPr>
            <a:normAutofit lnSpcReduction="10000"/>
          </a:bodyPr>
          <a:lstStyle/>
          <a:p>
            <a:pPr marR="72390" indent="0" algn="just">
              <a:lnSpc>
                <a:spcPct val="150000"/>
              </a:lnSpc>
              <a:spcBef>
                <a:spcPts val="425"/>
              </a:spcBef>
              <a:spcAft>
                <a:spcPts val="0"/>
              </a:spcAft>
              <a:buNone/>
            </a:pPr>
            <a:r>
              <a:rPr lang="en-IN" sz="1800" dirty="0">
                <a:effectLst/>
                <a:latin typeface="Times New Roman" panose="02020603050405020304" pitchFamily="18" charset="0"/>
                <a:ea typeface="Arial" panose="020B0604020202020204" pitchFamily="34" charset="0"/>
                <a:cs typeface="Times New Roman" panose="02020603050405020304" pitchFamily="18" charset="0"/>
              </a:rPr>
              <a:t>To make the project runs smoothly it’s required that we make plan and design some accepts like flowcharts and system architecture which are defined below </a:t>
            </a:r>
          </a:p>
          <a:p>
            <a:pPr marR="72390" algn="just">
              <a:lnSpc>
                <a:spcPct val="150000"/>
              </a:lnSpc>
              <a:spcBef>
                <a:spcPts val="425"/>
              </a:spcBef>
              <a:spcAft>
                <a:spcPts val="0"/>
              </a:spcAft>
            </a:pPr>
            <a:r>
              <a:rPr lang="en-IN" sz="1800" b="1" dirty="0">
                <a:effectLst/>
                <a:latin typeface="Times New Roman" panose="02020603050405020304" pitchFamily="18" charset="0"/>
                <a:ea typeface="Arial" panose="020B0604020202020204" pitchFamily="34" charset="0"/>
                <a:cs typeface="Times New Roman" panose="02020603050405020304" pitchFamily="18" charset="0"/>
              </a:rPr>
              <a:t>Data Collection : </a:t>
            </a:r>
            <a:r>
              <a:rPr lang="en-IN" sz="1800" dirty="0">
                <a:effectLst/>
                <a:latin typeface="Times New Roman" panose="02020603050405020304" pitchFamily="18" charset="0"/>
                <a:ea typeface="Arial" panose="020B0604020202020204" pitchFamily="34" charset="0"/>
                <a:cs typeface="Times New Roman" panose="02020603050405020304" pitchFamily="18" charset="0"/>
              </a:rPr>
              <a:t>Data collection is one of the important and basic thing in our project. The right dataset must be provided to get robust results. We will be taking and </a:t>
            </a:r>
            <a:r>
              <a:rPr lang="en-IN" sz="1800" dirty="0" err="1">
                <a:effectLst/>
                <a:latin typeface="Times New Roman" panose="02020603050405020304" pitchFamily="18" charset="0"/>
                <a:ea typeface="Arial" panose="020B0604020202020204" pitchFamily="34" charset="0"/>
                <a:cs typeface="Times New Roman" panose="02020603050405020304" pitchFamily="18" charset="0"/>
              </a:rPr>
              <a:t>analyzing</a:t>
            </a:r>
            <a:r>
              <a:rPr lang="en-IN" sz="1800" dirty="0">
                <a:effectLst/>
                <a:latin typeface="Times New Roman" panose="02020603050405020304" pitchFamily="18" charset="0"/>
                <a:ea typeface="Arial" panose="020B0604020202020204" pitchFamily="34" charset="0"/>
                <a:cs typeface="Times New Roman" panose="02020603050405020304" pitchFamily="18" charset="0"/>
              </a:rPr>
              <a:t> data from Kaggle. After that seeing the accuracy we will use the data in our model. </a:t>
            </a:r>
          </a:p>
          <a:p>
            <a:pPr marR="72390" algn="just">
              <a:lnSpc>
                <a:spcPct val="150000"/>
              </a:lnSpc>
              <a:spcBef>
                <a:spcPts val="425"/>
              </a:spcBef>
              <a:spcAft>
                <a:spcPts val="0"/>
              </a:spcAft>
            </a:pPr>
            <a:r>
              <a:rPr lang="en-IN" sz="1800" b="1" dirty="0">
                <a:effectLst/>
                <a:latin typeface="Times New Roman" panose="02020603050405020304" pitchFamily="18" charset="0"/>
                <a:ea typeface="Arial" panose="020B0604020202020204" pitchFamily="34" charset="0"/>
                <a:cs typeface="Times New Roman" panose="02020603050405020304" pitchFamily="18" charset="0"/>
              </a:rPr>
              <a:t>Data </a:t>
            </a:r>
            <a:r>
              <a:rPr lang="en-IN" sz="1800" b="1" dirty="0" err="1">
                <a:effectLst/>
                <a:latin typeface="Times New Roman" panose="02020603050405020304" pitchFamily="18" charset="0"/>
                <a:ea typeface="Arial" panose="020B0604020202020204" pitchFamily="34" charset="0"/>
                <a:cs typeface="Times New Roman" panose="02020603050405020304" pitchFamily="18" charset="0"/>
              </a:rPr>
              <a:t>Preprocessing</a:t>
            </a:r>
            <a:r>
              <a:rPr lang="en-IN" sz="1800" b="1" dirty="0">
                <a:effectLst/>
                <a:latin typeface="Times New Roman" panose="02020603050405020304" pitchFamily="18" charset="0"/>
                <a:ea typeface="Arial" panose="020B0604020202020204" pitchFamily="34" charset="0"/>
                <a:cs typeface="Times New Roman" panose="02020603050405020304" pitchFamily="18" charset="0"/>
              </a:rPr>
              <a:t> </a:t>
            </a:r>
            <a:r>
              <a:rPr lang="en-IN" sz="1800" b="1" dirty="0">
                <a:latin typeface="Times New Roman" panose="02020603050405020304" pitchFamily="18" charset="0"/>
                <a:ea typeface="Arial" panose="020B0604020202020204" pitchFamily="34" charset="0"/>
                <a:cs typeface="Times New Roman" panose="02020603050405020304" pitchFamily="18" charset="0"/>
              </a:rPr>
              <a:t>: </a:t>
            </a:r>
            <a:r>
              <a:rPr lang="en-IN" sz="1800" dirty="0">
                <a:effectLst/>
                <a:latin typeface="Times New Roman" panose="02020603050405020304" pitchFamily="18" charset="0"/>
                <a:ea typeface="Arial" panose="020B0604020202020204" pitchFamily="34" charset="0"/>
                <a:cs typeface="Times New Roman" panose="02020603050405020304" pitchFamily="18" charset="0"/>
              </a:rPr>
              <a:t>Human can understand any type of data but machine can’t our model will also learn from scratch so it’s better to make the data more machine readable. Raw data is usually inconsistent or incomplete .Data </a:t>
            </a:r>
            <a:r>
              <a:rPr lang="en-IN" sz="1800" dirty="0" err="1">
                <a:effectLst/>
                <a:latin typeface="Times New Roman" panose="02020603050405020304" pitchFamily="18" charset="0"/>
                <a:ea typeface="Arial" panose="020B0604020202020204" pitchFamily="34" charset="0"/>
                <a:cs typeface="Times New Roman" panose="02020603050405020304" pitchFamily="18" charset="0"/>
              </a:rPr>
              <a:t>preprocessing</a:t>
            </a:r>
            <a:r>
              <a:rPr lang="en-IN" sz="1800" dirty="0">
                <a:effectLst/>
                <a:latin typeface="Times New Roman" panose="02020603050405020304" pitchFamily="18" charset="0"/>
                <a:ea typeface="Arial" panose="020B0604020202020204" pitchFamily="34" charset="0"/>
                <a:cs typeface="Times New Roman" panose="02020603050405020304" pitchFamily="18" charset="0"/>
              </a:rPr>
              <a:t> involves checking missing values, splitting the dataset and training the machine etc. </a:t>
            </a:r>
          </a:p>
          <a:p>
            <a:pPr marR="72390" algn="just">
              <a:lnSpc>
                <a:spcPct val="150000"/>
              </a:lnSpc>
              <a:spcBef>
                <a:spcPts val="425"/>
              </a:spcBef>
              <a:spcAft>
                <a:spcPts val="0"/>
              </a:spcAft>
            </a:pPr>
            <a:r>
              <a:rPr lang="en-IN" sz="1800" b="1" dirty="0">
                <a:effectLst/>
                <a:latin typeface="Times New Roman" panose="02020603050405020304" pitchFamily="18" charset="0"/>
                <a:ea typeface="Arial" panose="020B0604020202020204" pitchFamily="34" charset="0"/>
                <a:cs typeface="Times New Roman" panose="02020603050405020304" pitchFamily="18" charset="0"/>
              </a:rPr>
              <a:t>Training Model </a:t>
            </a:r>
            <a:r>
              <a:rPr lang="en-IN" sz="1800" b="1" dirty="0">
                <a:latin typeface="Times New Roman" panose="02020603050405020304" pitchFamily="18" charset="0"/>
                <a:ea typeface="Arial" panose="020B0604020202020204" pitchFamily="34" charset="0"/>
                <a:cs typeface="Times New Roman" panose="02020603050405020304" pitchFamily="18" charset="0"/>
              </a:rPr>
              <a:t>: </a:t>
            </a:r>
            <a:r>
              <a:rPr lang="en-IN" sz="1800" dirty="0">
                <a:effectLst/>
                <a:latin typeface="Times New Roman" panose="02020603050405020304" pitchFamily="18" charset="0"/>
                <a:ea typeface="Arial" panose="020B0604020202020204" pitchFamily="34" charset="0"/>
                <a:cs typeface="Times New Roman" panose="02020603050405020304" pitchFamily="18" charset="0"/>
              </a:rPr>
              <a:t>Similar to feeding somethings, machine/model should also learn by feeding and learning on data. The data set extracted from Kaggle will be used to train the model. The training model uses a raw set of data as the undefined dataset which is collected from the previous fiscal year and from the same dataset a refine view is presented which is seen as the desired output. For the refining of the dataset various algorithms are implemented to show the desired output.</a:t>
            </a:r>
          </a:p>
          <a:p>
            <a:pPr marR="72390" algn="just">
              <a:lnSpc>
                <a:spcPct val="150000"/>
              </a:lnSpc>
              <a:spcBef>
                <a:spcPts val="425"/>
              </a:spcBef>
              <a:spcAft>
                <a:spcPts val="0"/>
              </a:spcAft>
            </a:pPr>
            <a:endParaRPr lang="en-IN" sz="18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776358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6"/>
          <p:cNvSpPr txBox="1">
            <a:spLocks noGrp="1"/>
          </p:cNvSpPr>
          <p:nvPr>
            <p:ph type="subTitle" idx="1"/>
          </p:nvPr>
        </p:nvSpPr>
        <p:spPr>
          <a:xfrm>
            <a:off x="763117" y="851648"/>
            <a:ext cx="11061692" cy="6348364"/>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0"/>
              </a:spcAft>
              <a:buClr>
                <a:srgbClr val="10503F"/>
              </a:buClr>
              <a:buSzPts val="1900"/>
              <a:buNone/>
            </a:pPr>
            <a:r>
              <a:rPr lang="en-US" b="1" u="sng" dirty="0">
                <a:latin typeface="Times New Roman" panose="02020603050405020304" pitchFamily="18" charset="0"/>
                <a:ea typeface="Times New Roman"/>
                <a:cs typeface="Times New Roman" panose="02020603050405020304" pitchFamily="18" charset="0"/>
                <a:sym typeface="Times New Roman"/>
              </a:rPr>
              <a:t>SOFTWARE REQUIREMENTS </a:t>
            </a:r>
            <a:r>
              <a:rPr lang="en-US" sz="1900" b="1" dirty="0">
                <a:latin typeface="Times New Roman" panose="02020603050405020304" pitchFamily="18" charset="0"/>
                <a:ea typeface="Times New Roman"/>
                <a:cs typeface="Times New Roman" panose="02020603050405020304" pitchFamily="18" charset="0"/>
                <a:sym typeface="Times New Roman"/>
              </a:rPr>
              <a:t>:</a:t>
            </a:r>
            <a:endParaRPr sz="1900" dirty="0">
              <a:latin typeface="Times New Roman" panose="02020603050405020304" pitchFamily="18" charset="0"/>
              <a:ea typeface="Times New Roman"/>
              <a:cs typeface="Times New Roman" panose="02020603050405020304" pitchFamily="18" charset="0"/>
              <a:sym typeface="Times New Roman"/>
            </a:endParaRPr>
          </a:p>
          <a:p>
            <a:pPr marL="841375" algn="l">
              <a:lnSpc>
                <a:spcPct val="150000"/>
              </a:lnSpc>
              <a:spcBef>
                <a:spcPts val="1675"/>
              </a:spcBef>
              <a:buClr>
                <a:schemeClr val="dk1"/>
              </a:buClr>
              <a:buSzPts val="1800"/>
            </a:pPr>
            <a:r>
              <a:rPr lang="en-US" sz="2000" dirty="0">
                <a:solidFill>
                  <a:schemeClr val="dk1"/>
                </a:solidFill>
                <a:latin typeface="Times New Roman" panose="02020603050405020304" pitchFamily="18" charset="0"/>
                <a:ea typeface="Times New Roman"/>
                <a:cs typeface="Times New Roman" panose="02020603050405020304" pitchFamily="18" charset="0"/>
                <a:sym typeface="Times New Roman"/>
              </a:rPr>
              <a:t>Operating system	   : 	Windows 10.</a:t>
            </a:r>
            <a:endParaRPr sz="2000" dirty="0">
              <a:solidFill>
                <a:schemeClr val="dk1"/>
              </a:solidFill>
              <a:latin typeface="Times New Roman" panose="02020603050405020304" pitchFamily="18" charset="0"/>
              <a:ea typeface="Times New Roman"/>
              <a:cs typeface="Times New Roman" panose="02020603050405020304" pitchFamily="18" charset="0"/>
            </a:endParaRPr>
          </a:p>
          <a:p>
            <a:pPr marL="841375" algn="l">
              <a:lnSpc>
                <a:spcPct val="150000"/>
              </a:lnSpc>
              <a:spcBef>
                <a:spcPts val="720"/>
              </a:spcBef>
              <a:buClr>
                <a:schemeClr val="dk1"/>
              </a:buClr>
              <a:buSzPts val="1800"/>
            </a:pPr>
            <a:r>
              <a:rPr lang="en-US" sz="2000" dirty="0">
                <a:solidFill>
                  <a:schemeClr val="dk1"/>
                </a:solidFill>
                <a:latin typeface="Times New Roman" panose="02020603050405020304" pitchFamily="18" charset="0"/>
                <a:ea typeface="Times New Roman"/>
                <a:cs typeface="Times New Roman" panose="02020603050405020304" pitchFamily="18" charset="0"/>
                <a:sym typeface="Times New Roman"/>
              </a:rPr>
              <a:t>Coding Language	   : 	Python</a:t>
            </a:r>
            <a:endParaRPr lang="en-US" sz="2000" dirty="0">
              <a:solidFill>
                <a:schemeClr val="dk1"/>
              </a:solidFill>
              <a:latin typeface="Times New Roman" panose="02020603050405020304" pitchFamily="18" charset="0"/>
              <a:ea typeface="Times New Roman"/>
              <a:cs typeface="Times New Roman" panose="02020603050405020304" pitchFamily="18" charset="0"/>
            </a:endParaRPr>
          </a:p>
          <a:p>
            <a:pPr algn="l">
              <a:lnSpc>
                <a:spcPct val="150000"/>
              </a:lnSpc>
            </a:pPr>
            <a:r>
              <a:rPr lang="en-US" sz="2000" dirty="0">
                <a:latin typeface="Times New Roman" panose="02020603050405020304" pitchFamily="18" charset="0"/>
                <a:ea typeface="+mn-lt"/>
                <a:cs typeface="Times New Roman" panose="02020603050405020304" pitchFamily="18" charset="0"/>
              </a:rPr>
              <a:t>             Python 3.5 in Google </a:t>
            </a:r>
            <a:r>
              <a:rPr lang="en-US" sz="2000" dirty="0" err="1">
                <a:latin typeface="Times New Roman" panose="02020603050405020304" pitchFamily="18" charset="0"/>
                <a:ea typeface="+mn-lt"/>
                <a:cs typeface="Times New Roman" panose="02020603050405020304" pitchFamily="18" charset="0"/>
              </a:rPr>
              <a:t>Colab</a:t>
            </a:r>
            <a:r>
              <a:rPr lang="en-US" sz="2000" dirty="0">
                <a:latin typeface="Times New Roman" panose="02020603050405020304" pitchFamily="18" charset="0"/>
                <a:ea typeface="+mn-lt"/>
                <a:cs typeface="Times New Roman" panose="02020603050405020304" pitchFamily="18" charset="0"/>
              </a:rPr>
              <a:t> is used for data pre-processing, model training and prediction. </a:t>
            </a:r>
            <a:endParaRPr lang="en-US" sz="2000" dirty="0">
              <a:solidFill>
                <a:srgbClr val="000000"/>
              </a:solidFill>
              <a:latin typeface="Times New Roman" panose="02020603050405020304" pitchFamily="18" charset="0"/>
              <a:ea typeface="Times New Roman"/>
              <a:cs typeface="Times New Roman" panose="02020603050405020304" pitchFamily="18" charset="0"/>
            </a:endParaRPr>
          </a:p>
          <a:p>
            <a:pPr algn="l">
              <a:lnSpc>
                <a:spcPct val="115000"/>
              </a:lnSpc>
              <a:spcBef>
                <a:spcPts val="1380"/>
              </a:spcBef>
              <a:buClr>
                <a:srgbClr val="205867"/>
              </a:buClr>
              <a:buSzPts val="1900"/>
            </a:pPr>
            <a:r>
              <a:rPr lang="en-US" b="1" u="sng" dirty="0">
                <a:latin typeface="Times New Roman" panose="02020603050405020304" pitchFamily="18" charset="0"/>
                <a:ea typeface="Times New Roman"/>
                <a:cs typeface="Times New Roman" panose="02020603050405020304" pitchFamily="18" charset="0"/>
                <a:sym typeface="Times New Roman"/>
              </a:rPr>
              <a:t>HARDWARE REQUIREMENTS :</a:t>
            </a:r>
            <a:endParaRPr dirty="0">
              <a:latin typeface="Times New Roman" panose="02020603050405020304" pitchFamily="18" charset="0"/>
              <a:cs typeface="Times New Roman" panose="02020603050405020304" pitchFamily="18" charset="0"/>
            </a:endParaRPr>
          </a:p>
          <a:p>
            <a:pPr marL="841375" algn="l">
              <a:lnSpc>
                <a:spcPct val="150000"/>
              </a:lnSpc>
              <a:spcBef>
                <a:spcPts val="1650"/>
              </a:spcBef>
              <a:buClr>
                <a:schemeClr val="dk1"/>
              </a:buClr>
              <a:buSzPts val="1800"/>
            </a:pPr>
            <a:r>
              <a:rPr lang="en-US" sz="2000" dirty="0">
                <a:solidFill>
                  <a:schemeClr val="dk1"/>
                </a:solidFill>
                <a:latin typeface="Times New Roman" panose="02020603050405020304" pitchFamily="18" charset="0"/>
                <a:ea typeface="Times New Roman"/>
                <a:cs typeface="Times New Roman" panose="02020603050405020304" pitchFamily="18" charset="0"/>
                <a:sym typeface="Times New Roman"/>
              </a:rPr>
              <a:t>System                 :	     Intel i3Core.5th gen</a:t>
            </a:r>
            <a:endParaRPr sz="2000" dirty="0">
              <a:solidFill>
                <a:schemeClr val="dk1"/>
              </a:solidFill>
              <a:latin typeface="Times New Roman" panose="02020603050405020304" pitchFamily="18" charset="0"/>
              <a:ea typeface="Times New Roman"/>
              <a:cs typeface="Times New Roman" panose="02020603050405020304" pitchFamily="18" charset="0"/>
            </a:endParaRPr>
          </a:p>
          <a:p>
            <a:pPr algn="l">
              <a:lnSpc>
                <a:spcPct val="150000"/>
              </a:lnSpc>
            </a:pPr>
            <a:r>
              <a:rPr lang="en-US" sz="2000" dirty="0">
                <a:latin typeface="Times New Roman" panose="02020603050405020304" pitchFamily="18" charset="0"/>
                <a:ea typeface="+mn-lt"/>
                <a:cs typeface="Times New Roman" panose="02020603050405020304" pitchFamily="18" charset="0"/>
              </a:rPr>
              <a:t>               RAM                  :     4 GB </a:t>
            </a:r>
          </a:p>
          <a:p>
            <a:pPr algn="l">
              <a:lnSpc>
                <a:spcPct val="150000"/>
              </a:lnSpc>
            </a:pPr>
            <a:r>
              <a:rPr lang="en-US" sz="2000" dirty="0">
                <a:latin typeface="Times New Roman" panose="02020603050405020304" pitchFamily="18" charset="0"/>
                <a:ea typeface="+mn-lt"/>
                <a:cs typeface="Times New Roman" panose="02020603050405020304" pitchFamily="18" charset="0"/>
              </a:rPr>
              <a:t>               Storage               :     500 GB </a:t>
            </a:r>
          </a:p>
          <a:p>
            <a:pPr algn="l">
              <a:lnSpc>
                <a:spcPct val="150000"/>
              </a:lnSpc>
            </a:pPr>
            <a:r>
              <a:rPr lang="en-US" sz="2000" dirty="0">
                <a:latin typeface="Times New Roman" panose="02020603050405020304" pitchFamily="18" charset="0"/>
                <a:ea typeface="+mn-lt"/>
                <a:cs typeface="Times New Roman" panose="02020603050405020304" pitchFamily="18" charset="0"/>
              </a:rPr>
              <a:t>               CPU                   :     2 GHz or faster </a:t>
            </a:r>
          </a:p>
          <a:p>
            <a:pPr algn="l">
              <a:lnSpc>
                <a:spcPct val="150000"/>
              </a:lnSpc>
            </a:pPr>
            <a:r>
              <a:rPr lang="en-US" sz="2000" dirty="0">
                <a:latin typeface="Times New Roman" panose="02020603050405020304" pitchFamily="18" charset="0"/>
                <a:ea typeface="+mn-lt"/>
                <a:cs typeface="Times New Roman" panose="02020603050405020304" pitchFamily="18" charset="0"/>
              </a:rPr>
              <a:t>               Architecture       :     32-bit or 64-bit </a:t>
            </a:r>
          </a:p>
          <a:p>
            <a:pPr marL="841375" lvl="0" indent="0" algn="l">
              <a:spcBef>
                <a:spcPts val="710"/>
              </a:spcBef>
              <a:spcAft>
                <a:spcPts val="0"/>
              </a:spcAft>
              <a:buSzPts val="1800"/>
              <a:buNone/>
            </a:pPr>
            <a:endParaRPr lang="en-US" sz="2000" dirty="0">
              <a:solidFill>
                <a:schemeClr val="dk1"/>
              </a:solidFill>
              <a:latin typeface="Times New Roman"/>
              <a:ea typeface="Times New Roman"/>
              <a:cs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198AC-EE6D-F7F2-1C44-0EEBC13CF28D}"/>
              </a:ext>
            </a:extLst>
          </p:cNvPr>
          <p:cNvSpPr>
            <a:spLocks noGrp="1"/>
          </p:cNvSpPr>
          <p:nvPr>
            <p:ph type="title"/>
          </p:nvPr>
        </p:nvSpPr>
        <p:spPr/>
        <p:txBody>
          <a:bodyPr/>
          <a:lstStyle/>
          <a:p>
            <a:r>
              <a:rPr lang="en-IN" sz="1800" b="1" dirty="0">
                <a:effectLst/>
                <a:latin typeface="Times New Roman" panose="02020603050405020304" pitchFamily="18" charset="0"/>
                <a:ea typeface="Arial" panose="020B0604020202020204" pitchFamily="34" charset="0"/>
              </a:rPr>
              <a:t> </a:t>
            </a:r>
            <a:r>
              <a:rPr lang="en-IN" sz="2400" b="1" dirty="0">
                <a:effectLst/>
                <a:latin typeface="Times New Roman" panose="02020603050405020304" pitchFamily="18" charset="0"/>
                <a:ea typeface="Arial" panose="020B0604020202020204" pitchFamily="34" charset="0"/>
              </a:rPr>
              <a:t>SYSTEM ARCHITECTURE</a:t>
            </a:r>
            <a:br>
              <a:rPr lang="en-IN" sz="1800" dirty="0">
                <a:effectLst/>
                <a:latin typeface="Arial" panose="020B0604020202020204" pitchFamily="34" charset="0"/>
                <a:ea typeface="Arial" panose="020B0604020202020204" pitchFamily="34" charset="0"/>
              </a:rPr>
            </a:br>
            <a:endParaRPr lang="en-IN" dirty="0"/>
          </a:p>
        </p:txBody>
      </p:sp>
      <p:pic>
        <p:nvPicPr>
          <p:cNvPr id="1027" name="Picture 3">
            <a:extLst>
              <a:ext uri="{FF2B5EF4-FFF2-40B4-BE49-F238E27FC236}">
                <a16:creationId xmlns:a16="http://schemas.microsoft.com/office/drawing/2014/main" id="{E3ECE7B0-52C3-F831-2C3C-EAD31A7512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3323" y="1781666"/>
            <a:ext cx="8616099" cy="4652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35089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705</TotalTime>
  <Words>1396</Words>
  <Application>Microsoft Office PowerPoint</Application>
  <PresentationFormat>Widescreen</PresentationFormat>
  <Paragraphs>72</Paragraphs>
  <Slides>20</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Wingdings</vt:lpstr>
      <vt:lpstr>Georgia</vt:lpstr>
      <vt:lpstr>Calibri</vt:lpstr>
      <vt:lpstr>'Wingdings 3',Sans-Serif</vt:lpstr>
      <vt:lpstr>Times New Roman</vt:lpstr>
      <vt:lpstr>Calibri Light</vt:lpstr>
      <vt:lpstr>Office Theme</vt:lpstr>
      <vt:lpstr>PowerPoint Presentation</vt:lpstr>
      <vt:lpstr>PowerPoint Presentation</vt:lpstr>
      <vt:lpstr>PROBLEM STATEMENT</vt:lpstr>
      <vt:lpstr>EXISTED SYSTEM :</vt:lpstr>
      <vt:lpstr>PROPOSED SYSTEM :   </vt:lpstr>
      <vt:lpstr>NATURAL LANGUAGE PROCESSING</vt:lpstr>
      <vt:lpstr>DESIGN GOALS</vt:lpstr>
      <vt:lpstr>PowerPoint Presentation</vt:lpstr>
      <vt:lpstr> SYSTEM ARCHITECTURE </vt:lpstr>
      <vt:lpstr>PowerPoint Presentation</vt:lpstr>
      <vt:lpstr>DATA FLOW  DAIGRAM</vt:lpstr>
      <vt:lpstr>ADVANTAGES</vt:lpstr>
      <vt:lpstr>IMPLEMENTATION</vt:lpstr>
      <vt:lpstr>SCREENSHOTS</vt:lpstr>
      <vt:lpstr>PowerPoint Presentation</vt:lpstr>
      <vt:lpstr>SCREENSHOT</vt:lpstr>
      <vt:lpstr>PowerPoint Presentation</vt:lpstr>
      <vt:lpstr>CONCLUSION</vt:lpstr>
      <vt:lpstr>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Ramya Divya</dc:creator>
  <cp:lastModifiedBy>Hareesha Reddy</cp:lastModifiedBy>
  <cp:revision>350</cp:revision>
  <dcterms:created xsi:type="dcterms:W3CDTF">2021-05-08T17:00:47Z</dcterms:created>
  <dcterms:modified xsi:type="dcterms:W3CDTF">2022-07-07T16:34:51Z</dcterms:modified>
</cp:coreProperties>
</file>